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74" r:id="rId5"/>
    <p:sldId id="275" r:id="rId6"/>
    <p:sldId id="276" r:id="rId7"/>
    <p:sldId id="263" r:id="rId8"/>
    <p:sldId id="264" r:id="rId9"/>
    <p:sldId id="278" r:id="rId10"/>
    <p:sldId id="279" r:id="rId11"/>
    <p:sldId id="265" r:id="rId12"/>
    <p:sldId id="266" r:id="rId13"/>
    <p:sldId id="267" r:id="rId14"/>
    <p:sldId id="260" r:id="rId15"/>
    <p:sldId id="262"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A4F1990D-3D5D-4EF6-A99A-007B8E494E2D}">
          <p14:sldIdLst>
            <p14:sldId id="256"/>
            <p14:sldId id="257"/>
            <p14:sldId id="269"/>
            <p14:sldId id="274"/>
            <p14:sldId id="275"/>
            <p14:sldId id="276"/>
            <p14:sldId id="263"/>
            <p14:sldId id="264"/>
            <p14:sldId id="278"/>
            <p14:sldId id="279"/>
            <p14:sldId id="265"/>
            <p14:sldId id="266"/>
            <p14:sldId id="267"/>
            <p14:sldId id="260"/>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6985D-8D42-4B54-BA51-2E12229F214B}" type="datetimeFigureOut">
              <a:rPr lang="nb-NO" smtClean="0"/>
              <a:t>03.01.2019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A4998-1DCA-4569-A44D-F3894DFC2301}" type="slidenum">
              <a:rPr lang="nb-NO" smtClean="0"/>
              <a:t>‹#›</a:t>
            </a:fld>
            <a:endParaRPr lang="nb-NO"/>
          </a:p>
        </p:txBody>
      </p:sp>
    </p:spTree>
    <p:extLst>
      <p:ext uri="{BB962C8B-B14F-4D97-AF65-F5344CB8AC3E}">
        <p14:creationId xmlns:p14="http://schemas.microsoft.com/office/powerpoint/2010/main" val="349448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solidFill>
                  <a:srgbClr val="FF0000"/>
                </a:solidFill>
              </a:rPr>
              <a:t>Hjelpetekst for trener:</a:t>
            </a:r>
          </a:p>
          <a:p>
            <a:endParaRPr lang="nb-NO" dirty="0">
              <a:solidFill>
                <a:srgbClr val="FF0000"/>
              </a:solidFill>
            </a:endParaRPr>
          </a:p>
          <a:p>
            <a:r>
              <a:rPr lang="nb-NO" dirty="0">
                <a:solidFill>
                  <a:srgbClr val="FF0000"/>
                </a:solidFill>
              </a:rPr>
              <a:t>Er det sikkert å gå inn i området?</a:t>
            </a:r>
          </a:p>
          <a:p>
            <a:r>
              <a:rPr lang="nb-NO" dirty="0">
                <a:solidFill>
                  <a:srgbClr val="FF0000"/>
                </a:solidFill>
              </a:rPr>
              <a:t>Hva har skjedd? </a:t>
            </a:r>
          </a:p>
          <a:p>
            <a:r>
              <a:rPr lang="nb-NO" dirty="0">
                <a:solidFill>
                  <a:srgbClr val="FF0000"/>
                </a:solidFill>
              </a:rPr>
              <a:t>Har person falt, hvilken høyde (energi) snakker vi om? </a:t>
            </a:r>
          </a:p>
          <a:p>
            <a:r>
              <a:rPr lang="nb-NO" dirty="0">
                <a:solidFill>
                  <a:srgbClr val="FF0000"/>
                </a:solidFill>
              </a:rPr>
              <a:t>Vet vi noe om hvordan han «landet» og om han traff noe på vei ned?</a:t>
            </a:r>
          </a:p>
          <a:p>
            <a:r>
              <a:rPr lang="nb-NO" dirty="0">
                <a:solidFill>
                  <a:srgbClr val="FF0000"/>
                </a:solidFill>
              </a:rPr>
              <a:t>Kan arbeidskollega eller andre bidra med opplysninger om hendelsesforløp ? </a:t>
            </a:r>
          </a:p>
          <a:p>
            <a:r>
              <a:rPr lang="nb-NO" dirty="0">
                <a:solidFill>
                  <a:srgbClr val="FF0000"/>
                </a:solidFill>
              </a:rPr>
              <a:t>Hvilke funn er det ved pasientundersøkelse? (Våken/bevistløs, respirasjon, blødninger, hudfarge, har tilstand forandret seg, osv)</a:t>
            </a:r>
          </a:p>
          <a:p>
            <a:endParaRPr lang="nb-NO" dirty="0">
              <a:solidFill>
                <a:srgbClr val="FF0000"/>
              </a:solidFill>
            </a:endParaRPr>
          </a:p>
          <a:p>
            <a:r>
              <a:rPr lang="nb-NO" dirty="0">
                <a:solidFill>
                  <a:srgbClr val="FF0000"/>
                </a:solidFill>
              </a:rPr>
              <a:t>Alt dette er viktige opplysninger som må videreformidles til førstehjelpslag/sykepleier!  Spesielt viktig hvis man velger å transportere vedkommende til Skadestedssenter pga sikkerhetsvurderinger. </a:t>
            </a:r>
          </a:p>
        </p:txBody>
      </p:sp>
      <p:sp>
        <p:nvSpPr>
          <p:cNvPr id="4" name="Slide Number Placeholder 3"/>
          <p:cNvSpPr>
            <a:spLocks noGrp="1"/>
          </p:cNvSpPr>
          <p:nvPr>
            <p:ph type="sldNum" sz="quarter" idx="10"/>
          </p:nvPr>
        </p:nvSpPr>
        <p:spPr/>
        <p:txBody>
          <a:bodyPr/>
          <a:lstStyle/>
          <a:p>
            <a:pPr>
              <a:defRPr/>
            </a:pPr>
            <a:fld id="{3CFF7843-4A54-4223-9875-8725E644BDDD}"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7864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Generell kameratsjekk før røykdykkerinnsats:</a:t>
            </a:r>
          </a:p>
          <a:p>
            <a:endParaRPr lang="nb-NO" dirty="0"/>
          </a:p>
          <a:p>
            <a:r>
              <a:rPr lang="nb-NO" dirty="0"/>
              <a:t>Røykdykkerustyret reimer o.l. er korrekt montert i forhold til brukeren.</a:t>
            </a:r>
          </a:p>
          <a:p>
            <a:r>
              <a:rPr lang="nb-NO" dirty="0"/>
              <a:t>Flaskeventilen er åpnet helt opp og en halv tørn tilbake.</a:t>
            </a:r>
          </a:p>
          <a:p>
            <a:r>
              <a:rPr lang="nb-NO" dirty="0"/>
              <a:t>Luftrykket ikke er under 90 % av maksimum tillatt fylletrykk.</a:t>
            </a:r>
          </a:p>
          <a:p>
            <a:r>
              <a:rPr lang="nb-NO" dirty="0"/>
              <a:t> </a:t>
            </a:r>
          </a:p>
          <a:p>
            <a:r>
              <a:rPr lang="nb-NO" dirty="0"/>
              <a:t>OBS!</a:t>
            </a:r>
          </a:p>
          <a:p>
            <a:r>
              <a:rPr lang="nb-NO" dirty="0"/>
              <a:t>I tillegg kommer evt. egne rutiner ved sjekk av f.eks. tilleggsutstyr som </a:t>
            </a:r>
            <a:r>
              <a:rPr lang="nb-NO" dirty="0" err="1"/>
              <a:t>varmsøkende</a:t>
            </a:r>
            <a:r>
              <a:rPr lang="nb-NO" dirty="0"/>
              <a:t> kamera, lykter, frigjøringsutstyr </a:t>
            </a:r>
            <a:r>
              <a:rPr lang="nb-NO" dirty="0" err="1"/>
              <a:t>m.v</a:t>
            </a:r>
            <a:r>
              <a:rPr lang="nb-NO" dirty="0"/>
              <a:t>..</a:t>
            </a:r>
          </a:p>
          <a:p>
            <a:endParaRPr lang="nb-NO" dirty="0"/>
          </a:p>
        </p:txBody>
      </p:sp>
      <p:sp>
        <p:nvSpPr>
          <p:cNvPr id="4" name="Plassholder for lysbildenummer 3"/>
          <p:cNvSpPr>
            <a:spLocks noGrp="1"/>
          </p:cNvSpPr>
          <p:nvPr>
            <p:ph type="sldNum" sz="quarter" idx="10"/>
          </p:nvPr>
        </p:nvSpPr>
        <p:spPr/>
        <p:txBody>
          <a:bodyPr/>
          <a:lstStyle/>
          <a:p>
            <a:pPr>
              <a:defRPr/>
            </a:pPr>
            <a:fld id="{3CFF7843-4A54-4223-9875-8725E644BDD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4286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Flasketrykk: Lufttrykk bør ikke ligge under 90 % av maks fylletrykk.</a:t>
            </a:r>
          </a:p>
          <a:p>
            <a:r>
              <a:rPr lang="nb-NO" dirty="0"/>
              <a:t>Systemtetthet: Steng flasken og se om manometernålen synker, bør ikke synke mer en 10 bar før den stopper opp.</a:t>
            </a:r>
          </a:p>
          <a:p>
            <a:r>
              <a:rPr lang="nb-NO" dirty="0"/>
              <a:t>Fløyte: Åpne og steng flasken, slipp forsiktig luften ut av lungeautomaten til manometernålen kommer ned til rødt område (</a:t>
            </a:r>
            <a:r>
              <a:rPr lang="nb-NO" dirty="0" err="1"/>
              <a:t>ca</a:t>
            </a:r>
            <a:r>
              <a:rPr lang="nb-NO" dirty="0"/>
              <a:t> 50 bar). Fløyten skal da gå.</a:t>
            </a:r>
          </a:p>
          <a:p>
            <a:r>
              <a:rPr lang="nb-NO" dirty="0"/>
              <a:t>Masketetthet: Ta på masken med lungeautomaten i. Steng for luft, masken kan da testes for lekkasjer.</a:t>
            </a: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3CFF7843-4A54-4223-9875-8725E644BDDD}"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28177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Flasketrykk: Lufttrykk bør ikke ligge under 90 % av maks fylletrykk.</a:t>
            </a:r>
          </a:p>
          <a:p>
            <a:r>
              <a:rPr lang="nb-NO" dirty="0"/>
              <a:t>Systemtetthet: Steng flasken og se om manometernålen synker, bør ikke synke mer en 10 bar før den stopper opp.</a:t>
            </a:r>
          </a:p>
          <a:p>
            <a:r>
              <a:rPr lang="nb-NO" dirty="0"/>
              <a:t>Fløyte: Åpne og steng flasken, slipp forsiktig luften ut av lungeautomaten til manometernålen kommer ned til rødt område (</a:t>
            </a:r>
            <a:r>
              <a:rPr lang="nb-NO" dirty="0" err="1"/>
              <a:t>ca</a:t>
            </a:r>
            <a:r>
              <a:rPr lang="nb-NO" dirty="0"/>
              <a:t> 50 bar). Fløyten skal da gå.</a:t>
            </a:r>
          </a:p>
          <a:p>
            <a:r>
              <a:rPr lang="nb-NO" dirty="0"/>
              <a:t>Masketetthet: Ta på masken med lungeautomaten i. Steng for luft, masken kan da testes for lekkasjer.</a:t>
            </a: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3CFF7843-4A54-4223-9875-8725E644BDDD}"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09746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b="1" u="sng" dirty="0"/>
              <a:t>Radio prosedyre</a:t>
            </a:r>
            <a:r>
              <a:rPr lang="nb-NO" altLang="nb-NO" dirty="0"/>
              <a:t>:</a:t>
            </a:r>
          </a:p>
          <a:p>
            <a:r>
              <a:rPr lang="nb-NO" altLang="nb-NO" dirty="0"/>
              <a:t>Radiosjekk og radiokommunikasjon kan utføres i henhold til følgende radioprosedyre.</a:t>
            </a:r>
          </a:p>
          <a:p>
            <a:r>
              <a:rPr lang="nb-NO" altLang="nb-NO" dirty="0"/>
              <a:t> </a:t>
            </a:r>
          </a:p>
          <a:p>
            <a:r>
              <a:rPr lang="nb-NO" altLang="nb-NO" b="1" u="sng" dirty="0"/>
              <a:t>"Radiosjekk"-rapport om styrke på signaler.	</a:t>
            </a:r>
            <a:endParaRPr lang="nb-NO" altLang="nb-NO" dirty="0"/>
          </a:p>
          <a:p>
            <a:r>
              <a:rPr lang="nb-NO" altLang="nb-NO" dirty="0"/>
              <a:t>Følgende begreper nyttes for å definere signaler:</a:t>
            </a:r>
          </a:p>
          <a:p>
            <a:r>
              <a:rPr lang="nb-NO" altLang="nb-NO" dirty="0"/>
              <a:t>- Du er sterk og klar</a:t>
            </a:r>
          </a:p>
          <a:p>
            <a:r>
              <a:rPr lang="nb-NO" altLang="nb-NO" dirty="0"/>
              <a:t>- Du er svak, men leselig</a:t>
            </a:r>
          </a:p>
          <a:p>
            <a:r>
              <a:rPr lang="nb-NO" altLang="nb-NO" dirty="0"/>
              <a:t>- Du er ikke leselig.</a:t>
            </a:r>
          </a:p>
          <a:p>
            <a:r>
              <a:rPr lang="nb-NO" altLang="nb-NO" dirty="0"/>
              <a:t> </a:t>
            </a:r>
          </a:p>
          <a:p>
            <a:r>
              <a:rPr lang="nb-NO" altLang="nb-NO" b="1" u="sng" dirty="0"/>
              <a:t>Ordre "radiosjekk"</a:t>
            </a:r>
            <a:endParaRPr lang="nb-NO" altLang="nb-NO" dirty="0"/>
          </a:p>
          <a:p>
            <a:r>
              <a:rPr lang="nb-NO" altLang="nb-NO" dirty="0"/>
              <a:t>- "Nevn først den/de du kaller opp (dvs. adressaten), deretter er si din tittel/funksjon", </a:t>
            </a:r>
          </a:p>
          <a:p>
            <a:r>
              <a:rPr lang="nb-NO" altLang="nb-NO" b="1" dirty="0"/>
              <a:t>Eksempel:</a:t>
            </a:r>
            <a:r>
              <a:rPr lang="nb-NO" altLang="nb-NO" dirty="0"/>
              <a:t> "Røykdykkerlagene, dette er røykdykkerleder".</a:t>
            </a:r>
          </a:p>
          <a:p>
            <a:r>
              <a:rPr lang="nb-NO" altLang="nb-NO" dirty="0"/>
              <a:t> </a:t>
            </a:r>
          </a:p>
          <a:p>
            <a:r>
              <a:rPr lang="nb-NO" altLang="nb-NO" dirty="0"/>
              <a:t>- "Den du kaller opp skal så svare ved og først gjenta din tittel/funksjon og deretter sin tittel/funksjon, og fortelle om du er ”sterk og klar”, ”svak men leselig”, eller ”du er ikke leselig" </a:t>
            </a:r>
          </a:p>
          <a:p>
            <a:r>
              <a:rPr lang="nb-NO" altLang="nb-NO" b="1" dirty="0"/>
              <a:t>Eksempel:</a:t>
            </a:r>
            <a:r>
              <a:rPr lang="nb-NO" altLang="nb-NO" dirty="0"/>
              <a:t> "Røykdykkerleder dette er lag 1, 2 og 4 (i rett rekkefølge), du er sterk og klar.</a:t>
            </a:r>
          </a:p>
          <a:p>
            <a:r>
              <a:rPr lang="nb-NO" altLang="nb-NO" dirty="0"/>
              <a:t> </a:t>
            </a:r>
          </a:p>
          <a:p>
            <a:r>
              <a:rPr lang="nb-NO" altLang="nb-NO" dirty="0"/>
              <a:t>- "Du skal så avslutte radiosjekk med å gjenta tittel/funksjon til den du først anropte, deretter bekrefte din tittel/funksjon og kvittere med; - ”mottatt slutt".</a:t>
            </a:r>
          </a:p>
          <a:p>
            <a:r>
              <a:rPr lang="nb-NO" altLang="nb-NO" b="1" dirty="0"/>
              <a:t>Eksempel:</a:t>
            </a:r>
            <a:r>
              <a:rPr lang="nb-NO" altLang="nb-NO" dirty="0"/>
              <a:t> "Røykdykkerlagene dette er røykdykkerleder -  mottatt slutt".</a:t>
            </a:r>
          </a:p>
          <a:p>
            <a:r>
              <a:rPr lang="nb-NO" altLang="nb-NO" dirty="0"/>
              <a:t> </a:t>
            </a:r>
          </a:p>
          <a:p>
            <a:br>
              <a:rPr lang="nb-NO" altLang="nb-NO" sz="1000" dirty="0"/>
            </a:br>
            <a:endParaRPr lang="nb-NO" altLang="nb-NO" sz="1000" dirty="0"/>
          </a:p>
          <a:p>
            <a:endParaRPr lang="nb-NO" dirty="0"/>
          </a:p>
        </p:txBody>
      </p:sp>
      <p:sp>
        <p:nvSpPr>
          <p:cNvPr id="4" name="Plassholder for lysbildenummer 3"/>
          <p:cNvSpPr>
            <a:spLocks noGrp="1"/>
          </p:cNvSpPr>
          <p:nvPr>
            <p:ph type="sldNum" sz="quarter" idx="10"/>
          </p:nvPr>
        </p:nvSpPr>
        <p:spPr/>
        <p:txBody>
          <a:bodyPr/>
          <a:lstStyle/>
          <a:p>
            <a:pPr>
              <a:defRPr/>
            </a:pPr>
            <a:fld id="{3CFF7843-4A54-4223-9875-8725E644BDD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8754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b="1" u="sng" dirty="0"/>
              <a:t>Radio prosedyre</a:t>
            </a:r>
            <a:r>
              <a:rPr lang="nb-NO" altLang="nb-NO" dirty="0"/>
              <a:t>:</a:t>
            </a:r>
          </a:p>
          <a:p>
            <a:r>
              <a:rPr lang="nb-NO" altLang="nb-NO" dirty="0"/>
              <a:t>Radiosjekk og radiokommunikasjon kan utføres i henhold til følgende radioprosedyre.</a:t>
            </a:r>
          </a:p>
          <a:p>
            <a:r>
              <a:rPr lang="nb-NO" altLang="nb-NO" dirty="0"/>
              <a:t> </a:t>
            </a:r>
          </a:p>
          <a:p>
            <a:r>
              <a:rPr lang="nb-NO" altLang="nb-NO" b="1" u="sng" dirty="0"/>
              <a:t>"Radiosjekk"-rapport om styrke på signaler.	</a:t>
            </a:r>
            <a:endParaRPr lang="nb-NO" altLang="nb-NO" dirty="0"/>
          </a:p>
          <a:p>
            <a:r>
              <a:rPr lang="nb-NO" altLang="nb-NO" dirty="0"/>
              <a:t>Følgende begreper nyttes for å definere signaler:</a:t>
            </a:r>
          </a:p>
          <a:p>
            <a:r>
              <a:rPr lang="nb-NO" altLang="nb-NO" dirty="0"/>
              <a:t>- Du er sterk og klar</a:t>
            </a:r>
          </a:p>
          <a:p>
            <a:r>
              <a:rPr lang="nb-NO" altLang="nb-NO" dirty="0"/>
              <a:t>- Du er svak, men leselig</a:t>
            </a:r>
          </a:p>
          <a:p>
            <a:r>
              <a:rPr lang="nb-NO" altLang="nb-NO" dirty="0"/>
              <a:t>- Du er ikke leselig.</a:t>
            </a:r>
          </a:p>
          <a:p>
            <a:r>
              <a:rPr lang="nb-NO" altLang="nb-NO" dirty="0"/>
              <a:t> </a:t>
            </a:r>
          </a:p>
          <a:p>
            <a:r>
              <a:rPr lang="nb-NO" altLang="nb-NO" b="1" u="sng" dirty="0"/>
              <a:t>Ordre "radiosjekk"</a:t>
            </a:r>
            <a:endParaRPr lang="nb-NO" altLang="nb-NO" dirty="0"/>
          </a:p>
          <a:p>
            <a:r>
              <a:rPr lang="nb-NO" altLang="nb-NO" dirty="0"/>
              <a:t>- "Nevn først den/de du kaller opp (dvs. adressaten), deretter er si din tittel/funksjon", </a:t>
            </a:r>
          </a:p>
          <a:p>
            <a:r>
              <a:rPr lang="nb-NO" altLang="nb-NO" b="1" dirty="0"/>
              <a:t>Eksempel:</a:t>
            </a:r>
            <a:r>
              <a:rPr lang="nb-NO" altLang="nb-NO" dirty="0"/>
              <a:t> "Røykdykkerlagene, dette er røykdykkerleder".</a:t>
            </a:r>
          </a:p>
          <a:p>
            <a:r>
              <a:rPr lang="nb-NO" altLang="nb-NO" dirty="0"/>
              <a:t> </a:t>
            </a:r>
          </a:p>
          <a:p>
            <a:r>
              <a:rPr lang="nb-NO" altLang="nb-NO" dirty="0"/>
              <a:t>- "Den du kaller opp skal så svare ved og først gjenta din tittel/funksjon og deretter sin tittel/funksjon, og fortelle om du er ”sterk og klar”, ”svak men leselig”, eller ”du er ikke leselig" </a:t>
            </a:r>
          </a:p>
          <a:p>
            <a:r>
              <a:rPr lang="nb-NO" altLang="nb-NO" b="1" dirty="0"/>
              <a:t>Eksempel:</a:t>
            </a:r>
            <a:r>
              <a:rPr lang="nb-NO" altLang="nb-NO" dirty="0"/>
              <a:t> "Røykdykkerleder dette er lag 1, 2 og 4 (i rett rekkefølge), du er sterk og klar.</a:t>
            </a:r>
          </a:p>
          <a:p>
            <a:r>
              <a:rPr lang="nb-NO" altLang="nb-NO" dirty="0"/>
              <a:t> </a:t>
            </a:r>
          </a:p>
          <a:p>
            <a:r>
              <a:rPr lang="nb-NO" altLang="nb-NO" dirty="0"/>
              <a:t>- "Du skal så avslutte radiosjekk med å gjenta tittel/funksjon til den du først anropte, deretter bekrefte din tittel/funksjon og kvittere med; - ”mottatt slutt".</a:t>
            </a:r>
          </a:p>
          <a:p>
            <a:r>
              <a:rPr lang="nb-NO" altLang="nb-NO" b="1" dirty="0"/>
              <a:t>Eksempel:</a:t>
            </a:r>
            <a:r>
              <a:rPr lang="nb-NO" altLang="nb-NO" dirty="0"/>
              <a:t> "Røykdykkerlagene dette er røykdykkerleder -  mottatt slutt".</a:t>
            </a:r>
          </a:p>
          <a:p>
            <a:r>
              <a:rPr lang="nb-NO" altLang="nb-NO" dirty="0"/>
              <a:t> </a:t>
            </a:r>
          </a:p>
          <a:p>
            <a:br>
              <a:rPr lang="nb-NO" altLang="nb-NO" sz="1000" dirty="0"/>
            </a:br>
            <a:endParaRPr lang="nb-NO" altLang="nb-NO" sz="1000" dirty="0"/>
          </a:p>
          <a:p>
            <a:r>
              <a:rPr lang="nb-NO" altLang="nb-NO" b="1" u="sng" dirty="0"/>
              <a:t>Radio prosedyre</a:t>
            </a:r>
            <a:r>
              <a:rPr lang="nb-NO" altLang="nb-NO" dirty="0"/>
              <a:t>:</a:t>
            </a:r>
          </a:p>
          <a:p>
            <a:r>
              <a:rPr lang="nb-NO" altLang="nb-NO" dirty="0"/>
              <a:t>Radiosjekk og radiokommunikasjon kan utføres i henhold til følgende radioprosedyre.</a:t>
            </a:r>
          </a:p>
          <a:p>
            <a:r>
              <a:rPr lang="nb-NO" altLang="nb-NO" dirty="0"/>
              <a:t> </a:t>
            </a:r>
          </a:p>
          <a:p>
            <a:r>
              <a:rPr lang="nb-NO" altLang="nb-NO" b="1" u="sng" dirty="0"/>
              <a:t>"Radiosjekk"-rapport om styrke på signaler.	</a:t>
            </a:r>
            <a:endParaRPr lang="nb-NO" altLang="nb-NO" dirty="0"/>
          </a:p>
          <a:p>
            <a:r>
              <a:rPr lang="nb-NO" altLang="nb-NO" dirty="0"/>
              <a:t>Følgende begreper nyttes for å definere signaler:</a:t>
            </a:r>
          </a:p>
          <a:p>
            <a:r>
              <a:rPr lang="nb-NO" altLang="nb-NO" dirty="0"/>
              <a:t>- Du er sterk og klar</a:t>
            </a:r>
          </a:p>
          <a:p>
            <a:r>
              <a:rPr lang="nb-NO" altLang="nb-NO" dirty="0"/>
              <a:t>- Du er svak, men leselig</a:t>
            </a:r>
          </a:p>
          <a:p>
            <a:r>
              <a:rPr lang="nb-NO" altLang="nb-NO" dirty="0"/>
              <a:t>- Du er ikke leselig.</a:t>
            </a:r>
          </a:p>
          <a:p>
            <a:r>
              <a:rPr lang="nb-NO" altLang="nb-NO" dirty="0"/>
              <a:t> </a:t>
            </a:r>
          </a:p>
          <a:p>
            <a:r>
              <a:rPr lang="nb-NO" altLang="nb-NO" b="1" u="sng" dirty="0"/>
              <a:t>Ordre "radiosjekk"</a:t>
            </a:r>
            <a:endParaRPr lang="nb-NO" altLang="nb-NO" dirty="0"/>
          </a:p>
          <a:p>
            <a:r>
              <a:rPr lang="nb-NO" altLang="nb-NO" dirty="0"/>
              <a:t>- "Nevn først den/de du kaller opp (dvs. adressaten), deretter er si din tittel/funksjon", </a:t>
            </a:r>
          </a:p>
          <a:p>
            <a:r>
              <a:rPr lang="nb-NO" altLang="nb-NO" b="1" dirty="0"/>
              <a:t>Eksempel:</a:t>
            </a:r>
            <a:r>
              <a:rPr lang="nb-NO" altLang="nb-NO" dirty="0"/>
              <a:t> "Røykdykkerlagene, dette er røykdykkerleder".</a:t>
            </a:r>
          </a:p>
          <a:p>
            <a:r>
              <a:rPr lang="nb-NO" altLang="nb-NO" dirty="0"/>
              <a:t> </a:t>
            </a:r>
          </a:p>
          <a:p>
            <a:r>
              <a:rPr lang="nb-NO" altLang="nb-NO" dirty="0"/>
              <a:t>- "Den du kaller opp skal så svare ved og først gjenta din tittel/funksjon og deretter sin tittel/funksjon, og fortelle om du er ”sterk og klar”, ”svak men leselig”, eller ”du er ikke leselig" </a:t>
            </a:r>
          </a:p>
          <a:p>
            <a:r>
              <a:rPr lang="nb-NO" altLang="nb-NO" b="1" dirty="0"/>
              <a:t>Eksempel:</a:t>
            </a:r>
            <a:r>
              <a:rPr lang="nb-NO" altLang="nb-NO" dirty="0"/>
              <a:t> "Røykdykkerleder dette er lag 1, 2 og 4 (i rett rekkefølge), du er sterk og klar.</a:t>
            </a:r>
          </a:p>
          <a:p>
            <a:r>
              <a:rPr lang="nb-NO" altLang="nb-NO" dirty="0"/>
              <a:t> </a:t>
            </a:r>
          </a:p>
          <a:p>
            <a:r>
              <a:rPr lang="nb-NO" altLang="nb-NO" dirty="0"/>
              <a:t>- "Du skal så avslutte radiosjekk med å gjenta tittel/funksjon til den du først anropte, deretter bekrefte din tittel/funksjon og kvittere med; - ”mottatt slutt".</a:t>
            </a:r>
          </a:p>
          <a:p>
            <a:r>
              <a:rPr lang="nb-NO" altLang="nb-NO" b="1" dirty="0"/>
              <a:t>Eksempel:</a:t>
            </a:r>
            <a:r>
              <a:rPr lang="nb-NO" altLang="nb-NO" dirty="0"/>
              <a:t> "Røykdykkerlagene dette er røykdykkerleder -  mottatt slutt".</a:t>
            </a:r>
          </a:p>
          <a:p>
            <a:endParaRPr lang="nb-NO" dirty="0"/>
          </a:p>
        </p:txBody>
      </p:sp>
      <p:sp>
        <p:nvSpPr>
          <p:cNvPr id="4" name="Plassholder for lysbildenummer 3"/>
          <p:cNvSpPr>
            <a:spLocks noGrp="1"/>
          </p:cNvSpPr>
          <p:nvPr>
            <p:ph type="sldNum" sz="quarter" idx="10"/>
          </p:nvPr>
        </p:nvSpPr>
        <p:spPr/>
        <p:txBody>
          <a:bodyPr/>
          <a:lstStyle/>
          <a:p>
            <a:pPr>
              <a:defRPr/>
            </a:pPr>
            <a:fld id="{3CFF7843-4A54-4223-9875-8725E644BDDD}"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1521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200" b="1" dirty="0"/>
              <a:t>Når? – </a:t>
            </a:r>
            <a:r>
              <a:rPr lang="nb-NO" altLang="nb-NO" sz="1200" dirty="0"/>
              <a:t>Ved all innsats bør masken være med da den også er en sikring for medlemmer i laget.  </a:t>
            </a:r>
            <a:br>
              <a:rPr lang="nb-NO" altLang="nb-NO" sz="1200" dirty="0"/>
            </a:br>
            <a:r>
              <a:rPr lang="nb-NO" altLang="nb-NO" sz="1200" dirty="0"/>
              <a:t>Mener laget at det går raskere og ta personen ut uten å bruke tid på kameratmasken, gjør de dette. Dette er en vurdering som laget tar der og da, men man forutsetter da at vurderingen er tatt på det grunnlag, at mannskapene klarer å ta masken hurtig og korrekt på.</a:t>
            </a:r>
            <a:br>
              <a:rPr lang="nb-NO" altLang="nb-NO" sz="1200" dirty="0"/>
            </a:br>
            <a:endParaRPr lang="nb-NO" altLang="nb-NO" sz="1200" dirty="0"/>
          </a:p>
          <a:p>
            <a:r>
              <a:rPr lang="nb-NO" altLang="nb-NO" sz="1200" b="1" dirty="0" err="1"/>
              <a:t>Påsetting</a:t>
            </a:r>
            <a:r>
              <a:rPr lang="nb-NO" altLang="nb-NO" sz="1200" b="1" dirty="0"/>
              <a:t> –  </a:t>
            </a:r>
            <a:r>
              <a:rPr lang="nb-NO" altLang="nb-NO" sz="1200" dirty="0"/>
              <a:t>Stroppene vrenges over maskeglasset. Masken trykkes over ansiktet på personen (</a:t>
            </a:r>
            <a:r>
              <a:rPr lang="nb-NO" altLang="nb-NO" sz="1200" i="1" dirty="0"/>
              <a:t>ved store brannskader i ansiktet tas ikke stropper på, men masken holdes forsiktig inntil ansiktet</a:t>
            </a:r>
            <a:r>
              <a:rPr lang="nb-NO" altLang="nb-NO" sz="1200" dirty="0"/>
              <a:t>) drar stroppene over hodet og strammer disse. Sjekk at personen puster, (</a:t>
            </a:r>
            <a:r>
              <a:rPr lang="nb-NO" altLang="nb-NO" sz="1200" i="1" dirty="0"/>
              <a:t>tenk frigjøring av luftveier</a:t>
            </a:r>
            <a:r>
              <a:rPr lang="nb-NO" altLang="nb-NO" sz="1200" dirty="0"/>
              <a:t>) Unngå lekkasjer som gir økt luftforbruk og en stresset ”pasient”. </a:t>
            </a:r>
          </a:p>
          <a:p>
            <a:endParaRPr lang="nb-NO" altLang="nb-NO" sz="1200" dirty="0"/>
          </a:p>
          <a:p>
            <a:r>
              <a:rPr lang="nb-NO" altLang="nb-NO" sz="1200" b="1" dirty="0"/>
              <a:t>Luftforbruk –</a:t>
            </a:r>
            <a:r>
              <a:rPr lang="nb-NO" altLang="nb-NO" sz="1200" dirty="0"/>
              <a:t> En skadet person har lett for å hyperventilere eller trykke på luftknappen for å ”</a:t>
            </a:r>
            <a:r>
              <a:rPr lang="en-US" altLang="nb-NO" sz="1200" dirty="0" err="1"/>
              <a:t>flushe</a:t>
            </a:r>
            <a:r>
              <a:rPr lang="en-US" altLang="nb-NO" sz="1200" dirty="0"/>
              <a:t>”</a:t>
            </a:r>
            <a:r>
              <a:rPr lang="nb-NO" altLang="nb-NO" sz="1200" dirty="0"/>
              <a:t> ansiktet med kald luft.  Dette kan i enkelte tilfeller medføre ekstremt luftforbruk.  Den røykdykker som gir luft bør derfor ha lette oppgaver under transportetappen, han kan for eksempel gå ved siden av båren og kontrollere pasienten.</a:t>
            </a:r>
            <a:br>
              <a:rPr lang="nb-NO" altLang="nb-NO" sz="1200" dirty="0"/>
            </a:br>
            <a:r>
              <a:rPr lang="nb-NO" altLang="nb-NO" sz="1200" dirty="0"/>
              <a:t>Ved lange rømningsveier kan det være behov for å ta med ekstra flaskepakker til masken, flasken kan da sikres i båren sammen med den skadde personen og gir redningsmannskapene bedre tid og arbeidsforhold.</a:t>
            </a:r>
          </a:p>
          <a:p>
            <a:endParaRPr lang="nb-NO" dirty="0"/>
          </a:p>
        </p:txBody>
      </p:sp>
      <p:sp>
        <p:nvSpPr>
          <p:cNvPr id="4" name="Plassholder for lysbildenummer 3"/>
          <p:cNvSpPr>
            <a:spLocks noGrp="1"/>
          </p:cNvSpPr>
          <p:nvPr>
            <p:ph type="sldNum" sz="quarter" idx="10"/>
          </p:nvPr>
        </p:nvSpPr>
        <p:spPr/>
        <p:txBody>
          <a:bodyPr/>
          <a:lstStyle/>
          <a:p>
            <a:pPr>
              <a:defRPr/>
            </a:pPr>
            <a:fld id="{3CFF7843-4A54-4223-9875-8725E644BDDD}"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98372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B2F5E6-0622-4E76-9EAE-C717B220727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FE198D1-2ACC-4CA4-A191-B345CE010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D820596-AAA0-453B-9782-AB329EE0952F}"/>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5" name="Plassholder for bunntekst 4">
            <a:extLst>
              <a:ext uri="{FF2B5EF4-FFF2-40B4-BE49-F238E27FC236}">
                <a16:creationId xmlns:a16="http://schemas.microsoft.com/office/drawing/2014/main" id="{4AED6DB4-FAE3-4E05-A0BC-9483E5F8D3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FC1FD82-DE7A-415E-B2BC-C2D135C50649}"/>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278233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9E192C-50C5-4724-9B54-7AAF66FE9A7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1CFCE1F-3892-4752-AF04-99F10446FEB1}"/>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D384A41-4380-44EA-951F-19362FF105D9}"/>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5" name="Plassholder for bunntekst 4">
            <a:extLst>
              <a:ext uri="{FF2B5EF4-FFF2-40B4-BE49-F238E27FC236}">
                <a16:creationId xmlns:a16="http://schemas.microsoft.com/office/drawing/2014/main" id="{557F7AC9-22A4-4A37-846F-5D775E9733A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062737-AB30-4A16-A6E4-880ED635D523}"/>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286576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D285536-A3CF-491E-B6CE-FFD2BECA472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B82387D-26C5-4BE8-A5F4-C6803FAC7BEA}"/>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5FB393F-F481-4FC7-B206-99E8BD86B8B6}"/>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5" name="Plassholder for bunntekst 4">
            <a:extLst>
              <a:ext uri="{FF2B5EF4-FFF2-40B4-BE49-F238E27FC236}">
                <a16:creationId xmlns:a16="http://schemas.microsoft.com/office/drawing/2014/main" id="{A3B3F4F8-AAA5-41CA-809C-754EA77F979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1FE54C3-9E48-47DB-A099-6DF4D1798F6B}"/>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247396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120E5-580D-4A63-ABD8-C9271FF7E84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9FB13AC-9481-403B-9358-06DA142CEF3C}"/>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CD4C8A7-A7B8-4C15-BEA8-D2A4DC41D0FE}"/>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5" name="Plassholder for bunntekst 4">
            <a:extLst>
              <a:ext uri="{FF2B5EF4-FFF2-40B4-BE49-F238E27FC236}">
                <a16:creationId xmlns:a16="http://schemas.microsoft.com/office/drawing/2014/main" id="{EF789F10-7730-4B2A-893C-11D8E7DFBD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F35DEF8-D333-419B-B176-2C8BC44844DE}"/>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292821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E8AB61-AB16-453D-9E6A-8D4531127EE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A58D91D-855D-416B-B79C-088D09403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D96317-4139-4CD3-B5E3-90600EC01E97}"/>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5" name="Plassholder for bunntekst 4">
            <a:extLst>
              <a:ext uri="{FF2B5EF4-FFF2-40B4-BE49-F238E27FC236}">
                <a16:creationId xmlns:a16="http://schemas.microsoft.com/office/drawing/2014/main" id="{4D62FE84-D220-4695-A568-A263C58C63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2273E6-4C8B-4611-939C-CC9F11E2E427}"/>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128422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A20662-ED11-4BCC-9AE3-CB4C3E94294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2EAD452-28BE-41F4-AEDB-C558D02D5F92}"/>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F714164-0702-46D4-AC53-1A8F0DCAD324}"/>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8ECA567-ADAF-4F03-9A66-15F197A7BFC2}"/>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6" name="Plassholder for bunntekst 5">
            <a:extLst>
              <a:ext uri="{FF2B5EF4-FFF2-40B4-BE49-F238E27FC236}">
                <a16:creationId xmlns:a16="http://schemas.microsoft.com/office/drawing/2014/main" id="{1CB972F7-2C09-419F-A2E6-6E93835C732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DCA6FA-00E9-4B45-A875-60BB6B4237BB}"/>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424020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CA9505-BB07-44A0-8609-9D3F0FBD84C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BB6BB24-2E55-4377-956C-91E6FB142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CAE71552-C683-4A7F-8CDF-0B6678837180}"/>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593F0BD-6A0F-450B-BC60-9EEF80877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16EE4913-F053-46FF-8F2B-C11A9769AF77}"/>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14A7677-9A44-4439-A85E-21B5B801123A}"/>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8" name="Plassholder for bunntekst 7">
            <a:extLst>
              <a:ext uri="{FF2B5EF4-FFF2-40B4-BE49-F238E27FC236}">
                <a16:creationId xmlns:a16="http://schemas.microsoft.com/office/drawing/2014/main" id="{9CC13A71-4B9C-4C97-84CC-140241D8FC3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EA96B85-95BD-4E5B-917B-0B8C13512317}"/>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31519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E4ACB3-7521-480C-B1DE-D2E7CF6684A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AD943E3-1FDD-411F-8BEC-7E00539C5037}"/>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4" name="Plassholder for bunntekst 3">
            <a:extLst>
              <a:ext uri="{FF2B5EF4-FFF2-40B4-BE49-F238E27FC236}">
                <a16:creationId xmlns:a16="http://schemas.microsoft.com/office/drawing/2014/main" id="{C09A4C23-AA38-4CE7-B8CE-A65D566211B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9FCF315-579F-4616-888C-14572E796A40}"/>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4936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491B91B-F31B-4882-8F1C-FF182EAED0E0}"/>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3" name="Plassholder for bunntekst 2">
            <a:extLst>
              <a:ext uri="{FF2B5EF4-FFF2-40B4-BE49-F238E27FC236}">
                <a16:creationId xmlns:a16="http://schemas.microsoft.com/office/drawing/2014/main" id="{78930D10-1241-4580-9727-A402A4D6B2F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D1E3A0E-274A-4709-BB26-9EC68D620FE8}"/>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195619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B811D9-AD2E-49A1-ACFB-9266B419DF5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CC700C9-2C38-43ED-91F3-7532479B8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5888AC7-E793-4D25-AFA7-3E5AD1D39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7C7BEB3F-C057-4D91-BB0A-6BF7EF20C9D4}"/>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6" name="Plassholder for bunntekst 5">
            <a:extLst>
              <a:ext uri="{FF2B5EF4-FFF2-40B4-BE49-F238E27FC236}">
                <a16:creationId xmlns:a16="http://schemas.microsoft.com/office/drawing/2014/main" id="{5DE36D2B-D2A8-44FA-AA05-19197FE60F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0B26251-8D84-4F76-A7C9-ABA0C13F10BA}"/>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54943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9DAD24-A438-4C22-AE3A-DAC0BD62971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D005642-C2D0-4F9C-86D3-415456539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8B7AEA6-1330-4F7A-A93D-74DB569AC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F41B6C58-7E50-4DA8-82FB-9968326559A3}"/>
              </a:ext>
            </a:extLst>
          </p:cNvPr>
          <p:cNvSpPr>
            <a:spLocks noGrp="1"/>
          </p:cNvSpPr>
          <p:nvPr>
            <p:ph type="dt" sz="half" idx="10"/>
          </p:nvPr>
        </p:nvSpPr>
        <p:spPr/>
        <p:txBody>
          <a:bodyPr/>
          <a:lstStyle/>
          <a:p>
            <a:fld id="{32AEC8C8-3362-421C-950A-2429E4F91408}" type="datetimeFigureOut">
              <a:rPr lang="nb-NO" smtClean="0"/>
              <a:t>03.01.2019</a:t>
            </a:fld>
            <a:endParaRPr lang="nb-NO"/>
          </a:p>
        </p:txBody>
      </p:sp>
      <p:sp>
        <p:nvSpPr>
          <p:cNvPr id="6" name="Plassholder for bunntekst 5">
            <a:extLst>
              <a:ext uri="{FF2B5EF4-FFF2-40B4-BE49-F238E27FC236}">
                <a16:creationId xmlns:a16="http://schemas.microsoft.com/office/drawing/2014/main" id="{60997C9C-6D75-405B-9594-071419216AD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E774DCB-8F7D-4E39-9A28-52577F4DCC87}"/>
              </a:ext>
            </a:extLst>
          </p:cNvPr>
          <p:cNvSpPr>
            <a:spLocks noGrp="1"/>
          </p:cNvSpPr>
          <p:nvPr>
            <p:ph type="sldNum" sz="quarter" idx="12"/>
          </p:nvPr>
        </p:nvSpPr>
        <p:spPr/>
        <p:txBody>
          <a:bodyPr/>
          <a:lstStyle/>
          <a:p>
            <a:fld id="{48C88971-395E-43CE-A7DA-435D1748D605}" type="slidenum">
              <a:rPr lang="nb-NO" smtClean="0"/>
              <a:t>‹#›</a:t>
            </a:fld>
            <a:endParaRPr lang="nb-NO"/>
          </a:p>
        </p:txBody>
      </p:sp>
    </p:spTree>
    <p:extLst>
      <p:ext uri="{BB962C8B-B14F-4D97-AF65-F5344CB8AC3E}">
        <p14:creationId xmlns:p14="http://schemas.microsoft.com/office/powerpoint/2010/main" val="194371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327D493-245F-4082-BD42-46B71E95B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81F8601-CB00-44D9-B093-88DC788E0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592C411-7891-4BD1-8294-6E872CD62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EC8C8-3362-421C-950A-2429E4F91408}" type="datetimeFigureOut">
              <a:rPr lang="nb-NO" smtClean="0"/>
              <a:t>03.01.2019</a:t>
            </a:fld>
            <a:endParaRPr lang="nb-NO"/>
          </a:p>
        </p:txBody>
      </p:sp>
      <p:sp>
        <p:nvSpPr>
          <p:cNvPr id="5" name="Plassholder for bunntekst 4">
            <a:extLst>
              <a:ext uri="{FF2B5EF4-FFF2-40B4-BE49-F238E27FC236}">
                <a16:creationId xmlns:a16="http://schemas.microsoft.com/office/drawing/2014/main" id="{224015A4-9274-43FE-8530-99151BACA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3252036-8628-4530-AE31-585CA1635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88971-395E-43CE-A7DA-435D1748D605}" type="slidenum">
              <a:rPr lang="nb-NO" smtClean="0"/>
              <a:t>‹#›</a:t>
            </a:fld>
            <a:endParaRPr lang="nb-NO"/>
          </a:p>
        </p:txBody>
      </p:sp>
    </p:spTree>
    <p:extLst>
      <p:ext uri="{BB962C8B-B14F-4D97-AF65-F5344CB8AC3E}">
        <p14:creationId xmlns:p14="http://schemas.microsoft.com/office/powerpoint/2010/main" val="224130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A465B3-DFAA-4792-9E72-12A548F4EA3A}"/>
              </a:ext>
            </a:extLst>
          </p:cNvPr>
          <p:cNvSpPr>
            <a:spLocks noGrp="1"/>
          </p:cNvSpPr>
          <p:nvPr>
            <p:ph type="ctrTitle"/>
          </p:nvPr>
        </p:nvSpPr>
        <p:spPr>
          <a:xfrm>
            <a:off x="1524000" y="1191935"/>
            <a:ext cx="9144000" cy="2387600"/>
          </a:xfrm>
        </p:spPr>
        <p:txBody>
          <a:bodyPr>
            <a:noAutofit/>
          </a:bodyPr>
          <a:lstStyle/>
          <a:p>
            <a:r>
              <a:rPr lang="nb-NO" sz="4400" b="1" dirty="0"/>
              <a:t>MODULBASERT TRENING FOR SØK OG REDNINGSPERSONELL</a:t>
            </a:r>
            <a:br>
              <a:rPr lang="en-US" sz="4400" dirty="0"/>
            </a:br>
            <a:endParaRPr lang="nb-NO" sz="4400" dirty="0"/>
          </a:p>
        </p:txBody>
      </p:sp>
      <p:sp>
        <p:nvSpPr>
          <p:cNvPr id="4" name="Tittel 1">
            <a:extLst>
              <a:ext uri="{FF2B5EF4-FFF2-40B4-BE49-F238E27FC236}">
                <a16:creationId xmlns:a16="http://schemas.microsoft.com/office/drawing/2014/main" id="{7E1FD86E-1F53-40C9-B8D5-3D8C9EBB16A5}"/>
              </a:ext>
            </a:extLst>
          </p:cNvPr>
          <p:cNvSpPr txBox="1">
            <a:spLocks/>
          </p:cNvSpPr>
          <p:nvPr/>
        </p:nvSpPr>
        <p:spPr>
          <a:xfrm>
            <a:off x="1524000" y="3277358"/>
            <a:ext cx="9144000" cy="17816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4000" dirty="0"/>
              <a:t>MODUL: 8</a:t>
            </a:r>
            <a:br>
              <a:rPr lang="en-US" sz="4000" dirty="0"/>
            </a:br>
            <a:r>
              <a:rPr lang="nb-NO" sz="4000" dirty="0"/>
              <a:t>RADIOAKTIVE KILDER</a:t>
            </a:r>
          </a:p>
        </p:txBody>
      </p:sp>
    </p:spTree>
    <p:extLst>
      <p:ext uri="{BB962C8B-B14F-4D97-AF65-F5344CB8AC3E}">
        <p14:creationId xmlns:p14="http://schemas.microsoft.com/office/powerpoint/2010/main" val="424770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71694" y="1050131"/>
            <a:ext cx="8501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90000" bIns="90000" numCol="1" anchor="b" anchorCtr="0" compatLnSpc="1">
            <a:prstTxWarp prst="textNoShape">
              <a:avLst/>
            </a:prstTxWarp>
          </a:bodyPr>
          <a:lstStyle>
            <a:lvl1pPr algn="l" rtl="0" eaLnBrk="1" fontAlgn="base" hangingPunct="1">
              <a:lnSpc>
                <a:spcPct val="90000"/>
              </a:lnSpc>
              <a:spcBef>
                <a:spcPct val="0"/>
              </a:spcBef>
              <a:spcAft>
                <a:spcPct val="0"/>
              </a:spcAft>
              <a:defRPr sz="3200">
                <a:solidFill>
                  <a:schemeClr val="tx2"/>
                </a:solidFill>
                <a:latin typeface="+mj-lt"/>
                <a:ea typeface="+mj-ea"/>
                <a:cs typeface="+mj-cs"/>
              </a:defRPr>
            </a:lvl1pPr>
            <a:lvl2pPr algn="l" rtl="0" eaLnBrk="1" fontAlgn="base" hangingPunct="1">
              <a:lnSpc>
                <a:spcPct val="90000"/>
              </a:lnSpc>
              <a:spcBef>
                <a:spcPct val="0"/>
              </a:spcBef>
              <a:spcAft>
                <a:spcPct val="0"/>
              </a:spcAft>
              <a:defRPr sz="3200">
                <a:solidFill>
                  <a:schemeClr val="tx2"/>
                </a:solidFill>
                <a:latin typeface="Arial" charset="0"/>
                <a:cs typeface="Arial" charset="0"/>
              </a:defRPr>
            </a:lvl2pPr>
            <a:lvl3pPr algn="l" rtl="0" eaLnBrk="1" fontAlgn="base" hangingPunct="1">
              <a:lnSpc>
                <a:spcPct val="90000"/>
              </a:lnSpc>
              <a:spcBef>
                <a:spcPct val="0"/>
              </a:spcBef>
              <a:spcAft>
                <a:spcPct val="0"/>
              </a:spcAft>
              <a:defRPr sz="3200">
                <a:solidFill>
                  <a:schemeClr val="tx2"/>
                </a:solidFill>
                <a:latin typeface="Arial" charset="0"/>
                <a:cs typeface="Arial" charset="0"/>
              </a:defRPr>
            </a:lvl3pPr>
            <a:lvl4pPr algn="l" rtl="0" eaLnBrk="1" fontAlgn="base" hangingPunct="1">
              <a:lnSpc>
                <a:spcPct val="90000"/>
              </a:lnSpc>
              <a:spcBef>
                <a:spcPct val="0"/>
              </a:spcBef>
              <a:spcAft>
                <a:spcPct val="0"/>
              </a:spcAft>
              <a:defRPr sz="3200">
                <a:solidFill>
                  <a:schemeClr val="tx2"/>
                </a:solidFill>
                <a:latin typeface="Arial" charset="0"/>
                <a:cs typeface="Arial" charset="0"/>
              </a:defRPr>
            </a:lvl4pPr>
            <a:lvl5pPr algn="l" rtl="0" eaLnBrk="1" fontAlgn="base" hangingPunct="1">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r>
              <a:rPr lang="nb-NO" altLang="en-US" kern="0" dirty="0">
                <a:solidFill>
                  <a:srgbClr val="0070C0"/>
                </a:solidFill>
              </a:rPr>
              <a:t>  </a:t>
            </a:r>
            <a:r>
              <a:rPr lang="nb-NO" altLang="en-US" sz="4000" kern="0" dirty="0">
                <a:solidFill>
                  <a:srgbClr val="333333"/>
                </a:solidFill>
              </a:rPr>
              <a:t>Brønnlogging (gamma + nøytron</a:t>
            </a:r>
            <a:r>
              <a:rPr lang="nb-NO" altLang="en-US" kern="0" dirty="0">
                <a:solidFill>
                  <a:srgbClr val="333333"/>
                </a:solidFill>
              </a:rPr>
              <a:t>)</a:t>
            </a:r>
            <a:br>
              <a:rPr lang="nb-NO" altLang="en-US" kern="0" dirty="0">
                <a:solidFill>
                  <a:srgbClr val="333333"/>
                </a:solidFill>
              </a:rPr>
            </a:br>
            <a:r>
              <a:rPr lang="nb-NO" altLang="en-US" sz="4000" kern="0" dirty="0">
                <a:solidFill>
                  <a:srgbClr val="333333"/>
                </a:solidFill>
              </a:rPr>
              <a:t>   </a:t>
            </a:r>
            <a:r>
              <a:rPr lang="nb-NO" altLang="en-US" sz="2000" kern="0" dirty="0">
                <a:solidFill>
                  <a:srgbClr val="333333"/>
                </a:solidFill>
              </a:rPr>
              <a:t>Store kilder – innsetting i BHA på boredekk</a:t>
            </a:r>
            <a:br>
              <a:rPr lang="nb-NO" altLang="en-US" sz="2000" kern="0" dirty="0">
                <a:solidFill>
                  <a:srgbClr val="333333"/>
                </a:solidFill>
              </a:rPr>
            </a:br>
            <a:r>
              <a:rPr lang="nb-NO" altLang="en-US" sz="2000" kern="0" dirty="0">
                <a:solidFill>
                  <a:srgbClr val="333333"/>
                </a:solidFill>
              </a:rPr>
              <a:t>      Dosehastighet </a:t>
            </a:r>
            <a:r>
              <a:rPr lang="nb-NO" altLang="en-US" sz="2000" kern="0" dirty="0" err="1">
                <a:solidFill>
                  <a:srgbClr val="333333"/>
                </a:solidFill>
              </a:rPr>
              <a:t>ca</a:t>
            </a:r>
            <a:r>
              <a:rPr lang="nb-NO" altLang="en-US" sz="2000" kern="0" dirty="0">
                <a:solidFill>
                  <a:srgbClr val="333333"/>
                </a:solidFill>
              </a:rPr>
              <a:t> </a:t>
            </a:r>
            <a:r>
              <a:rPr lang="nb-NO" altLang="en-US" sz="2000" kern="0" dirty="0">
                <a:solidFill>
                  <a:srgbClr val="FF0000"/>
                </a:solidFill>
              </a:rPr>
              <a:t>0.5 </a:t>
            </a:r>
            <a:r>
              <a:rPr lang="nb-NO" altLang="en-US" sz="2000" kern="0" dirty="0" err="1">
                <a:solidFill>
                  <a:srgbClr val="FF0000"/>
                </a:solidFill>
              </a:rPr>
              <a:t>mSv</a:t>
            </a:r>
            <a:r>
              <a:rPr lang="nb-NO" altLang="en-US" sz="2000" kern="0" dirty="0">
                <a:solidFill>
                  <a:srgbClr val="FF0000"/>
                </a:solidFill>
              </a:rPr>
              <a:t>/min </a:t>
            </a:r>
            <a:r>
              <a:rPr lang="nb-NO" altLang="en-US" sz="2000" kern="0" dirty="0">
                <a:solidFill>
                  <a:srgbClr val="333333"/>
                </a:solidFill>
              </a:rPr>
              <a:t>ved 1 m avstand</a:t>
            </a:r>
            <a:endParaRPr lang="en-US" altLang="en-US" sz="2000" kern="0" dirty="0">
              <a:solidFill>
                <a:srgbClr val="333333"/>
              </a:solidFill>
            </a:endParaRPr>
          </a:p>
        </p:txBody>
      </p:sp>
      <p:pic>
        <p:nvPicPr>
          <p:cNvPr id="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3986" y="2253289"/>
            <a:ext cx="576402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6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51379"/>
          </a:xfrm>
        </p:spPr>
        <p:txBody>
          <a:bodyPr>
            <a:noAutofit/>
          </a:bodyPr>
          <a:lstStyle/>
          <a:p>
            <a:r>
              <a:rPr lang="nb-NO" altLang="en-US" sz="4000" kern="0" dirty="0">
                <a:solidFill>
                  <a:srgbClr val="333333"/>
                </a:solidFill>
              </a:rPr>
              <a:t>Eksempel:</a:t>
            </a:r>
            <a:br>
              <a:rPr lang="nb-NO" altLang="en-US" sz="4000" kern="0" dirty="0">
                <a:solidFill>
                  <a:srgbClr val="333333"/>
                </a:solidFill>
              </a:rPr>
            </a:br>
            <a:r>
              <a:rPr lang="nb-NO" altLang="en-US" sz="4000" kern="0" dirty="0">
                <a:solidFill>
                  <a:srgbClr val="333333"/>
                </a:solidFill>
              </a:rPr>
              <a:t>Ir-192 kilde på 300 </a:t>
            </a:r>
            <a:r>
              <a:rPr lang="nb-NO" altLang="en-US" sz="4000" kern="0" dirty="0" err="1">
                <a:solidFill>
                  <a:srgbClr val="333333"/>
                </a:solidFill>
              </a:rPr>
              <a:t>GBq</a:t>
            </a:r>
            <a:r>
              <a:rPr lang="nb-NO" altLang="en-US" sz="4000" kern="0" dirty="0">
                <a:solidFill>
                  <a:srgbClr val="333333"/>
                </a:solidFill>
              </a:rPr>
              <a:t>. </a:t>
            </a:r>
            <a:br>
              <a:rPr lang="nb-NO" altLang="en-US" sz="4000" kern="0" dirty="0">
                <a:solidFill>
                  <a:srgbClr val="333333"/>
                </a:solidFill>
              </a:rPr>
            </a:br>
            <a:r>
              <a:rPr lang="nb-NO" altLang="en-US" sz="4000" kern="0" dirty="0">
                <a:solidFill>
                  <a:srgbClr val="333333"/>
                </a:solidFill>
              </a:rPr>
              <a:t>Skadet person er 2 meter fra kilden.</a:t>
            </a:r>
            <a:endParaRPr lang="nb-NO" sz="4000" dirty="0"/>
          </a:p>
        </p:txBody>
      </p:sp>
      <p:sp>
        <p:nvSpPr>
          <p:cNvPr id="3" name="Plassholder for innhold 2"/>
          <p:cNvSpPr>
            <a:spLocks noGrp="1"/>
          </p:cNvSpPr>
          <p:nvPr>
            <p:ph idx="1"/>
          </p:nvPr>
        </p:nvSpPr>
        <p:spPr>
          <a:xfrm>
            <a:off x="838200" y="2141537"/>
            <a:ext cx="10515600" cy="4351338"/>
          </a:xfrm>
        </p:spPr>
        <p:txBody>
          <a:bodyPr>
            <a:normAutofit/>
          </a:bodyPr>
          <a:lstStyle/>
          <a:p>
            <a:r>
              <a:rPr lang="nb-NO" altLang="en-US" sz="2000" kern="0" dirty="0">
                <a:solidFill>
                  <a:srgbClr val="333333"/>
                </a:solidFill>
              </a:rPr>
              <a:t>S&amp;R lag oppholder seg 2 min ved skadet person pluss framrykning/ tilbaketrekningstid. Gir samledose til hvert S&amp;R medlem på 0,4 </a:t>
            </a:r>
            <a:r>
              <a:rPr lang="nb-NO" altLang="en-US" sz="2000" kern="0" dirty="0" err="1">
                <a:solidFill>
                  <a:srgbClr val="333333"/>
                </a:solidFill>
              </a:rPr>
              <a:t>milliSv</a:t>
            </a:r>
            <a:r>
              <a:rPr lang="nb-NO" altLang="en-US" sz="2000" kern="0" dirty="0">
                <a:solidFill>
                  <a:srgbClr val="333333"/>
                </a:solidFill>
              </a:rPr>
              <a:t>.  Dette er en lav dose.</a:t>
            </a:r>
            <a:br>
              <a:rPr lang="nb-NO" altLang="en-US" sz="2000" kern="0" dirty="0">
                <a:solidFill>
                  <a:srgbClr val="333333"/>
                </a:solidFill>
              </a:rPr>
            </a:br>
            <a:br>
              <a:rPr lang="nb-NO" altLang="en-US" sz="2000" kern="0" dirty="0">
                <a:solidFill>
                  <a:srgbClr val="333333"/>
                </a:solidFill>
              </a:rPr>
            </a:br>
            <a:r>
              <a:rPr lang="nb-NO" altLang="en-US" sz="2000" kern="0" dirty="0">
                <a:solidFill>
                  <a:srgbClr val="333333"/>
                </a:solidFill>
              </a:rPr>
              <a:t>Hvis en skadet person skulle ligge 10 min ekstra ved 2 meter fra kilde for å vente på at S&amp;R lag skulle bli utstyrt med dosimeter ville han/hun få en tilleggsdose på 2 </a:t>
            </a:r>
            <a:r>
              <a:rPr lang="nb-NO" altLang="en-US" sz="2000" kern="0" dirty="0" err="1">
                <a:solidFill>
                  <a:srgbClr val="333333"/>
                </a:solidFill>
              </a:rPr>
              <a:t>milliSv</a:t>
            </a:r>
            <a:r>
              <a:rPr lang="nb-NO" altLang="en-US" sz="2000" kern="0" dirty="0">
                <a:solidFill>
                  <a:srgbClr val="333333"/>
                </a:solidFill>
              </a:rPr>
              <a:t>.</a:t>
            </a:r>
            <a:br>
              <a:rPr lang="nb-NO" altLang="en-US" sz="2000" kern="0" dirty="0">
                <a:solidFill>
                  <a:srgbClr val="333333"/>
                </a:solidFill>
              </a:rPr>
            </a:br>
            <a:br>
              <a:rPr lang="nb-NO" altLang="en-US" sz="2000" kern="0" dirty="0">
                <a:solidFill>
                  <a:srgbClr val="333333"/>
                </a:solidFill>
              </a:rPr>
            </a:br>
            <a:r>
              <a:rPr lang="nb-NO" altLang="en-US" sz="2000" kern="0" dirty="0">
                <a:solidFill>
                  <a:srgbClr val="333333"/>
                </a:solidFill>
              </a:rPr>
              <a:t>10 min ekstra ventetid vil kunne være av stor helsemessig betydning i tilfelle akutt skade eller sykdom.</a:t>
            </a:r>
          </a:p>
          <a:p>
            <a:br>
              <a:rPr lang="nb-NO" altLang="en-US" sz="2000" kern="0" dirty="0">
                <a:solidFill>
                  <a:srgbClr val="333333"/>
                </a:solidFill>
              </a:rPr>
            </a:br>
            <a:r>
              <a:rPr lang="nb-NO" altLang="en-US" sz="2000" kern="0" dirty="0">
                <a:solidFill>
                  <a:srgbClr val="FF0000"/>
                </a:solidFill>
              </a:rPr>
              <a:t>-&gt; dosimeter medtas derfor av S&amp;R laget bare dersom dette ikke innebærer økt tidsforbruk</a:t>
            </a:r>
            <a:endParaRPr lang="en-US" altLang="en-US" sz="2000" kern="0" dirty="0">
              <a:solidFill>
                <a:srgbClr val="FF0000"/>
              </a:solidFill>
            </a:endParaRPr>
          </a:p>
        </p:txBody>
      </p:sp>
    </p:spTree>
    <p:extLst>
      <p:ext uri="{BB962C8B-B14F-4D97-AF65-F5344CB8AC3E}">
        <p14:creationId xmlns:p14="http://schemas.microsoft.com/office/powerpoint/2010/main" val="211487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44556"/>
            <a:ext cx="8640762" cy="725222"/>
          </a:xfrm>
        </p:spPr>
        <p:txBody>
          <a:bodyPr>
            <a:normAutofit/>
          </a:bodyPr>
          <a:lstStyle/>
          <a:p>
            <a:r>
              <a:rPr lang="nb-NO" altLang="en-US" sz="4000" dirty="0"/>
              <a:t>Melding fra Statens Strålevern </a:t>
            </a:r>
            <a:endParaRPr lang="nb-NO" sz="4000" dirty="0"/>
          </a:p>
        </p:txBody>
      </p:sp>
      <p:sp>
        <p:nvSpPr>
          <p:cNvPr id="3" name="Plassholder for innhold 2"/>
          <p:cNvSpPr>
            <a:spLocks noGrp="1"/>
          </p:cNvSpPr>
          <p:nvPr>
            <p:ph idx="1"/>
          </p:nvPr>
        </p:nvSpPr>
        <p:spPr>
          <a:xfrm>
            <a:off x="2615907" y="1575564"/>
            <a:ext cx="5085348" cy="4361310"/>
          </a:xfrm>
        </p:spPr>
        <p:txBody>
          <a:bodyPr>
            <a:normAutofit/>
          </a:bodyPr>
          <a:lstStyle/>
          <a:p>
            <a:pPr marL="0" indent="0">
              <a:buNone/>
            </a:pPr>
            <a:endParaRPr lang="en-US" altLang="en-US" sz="2000" dirty="0">
              <a:solidFill>
                <a:srgbClr val="333333"/>
              </a:solidFill>
            </a:endParaRPr>
          </a:p>
          <a:p>
            <a:pPr marL="0" indent="0">
              <a:buNone/>
            </a:pPr>
            <a:r>
              <a:rPr lang="nb-NO" altLang="en-US" sz="2000" i="1" dirty="0">
                <a:solidFill>
                  <a:srgbClr val="333333"/>
                </a:solidFill>
              </a:rPr>
              <a:t>… uhell med </a:t>
            </a:r>
            <a:r>
              <a:rPr lang="nb-NO" altLang="en-US" sz="2000" i="1" dirty="0" err="1">
                <a:solidFill>
                  <a:srgbClr val="333333"/>
                </a:solidFill>
              </a:rPr>
              <a:t>bevissløse</a:t>
            </a:r>
            <a:r>
              <a:rPr lang="nb-NO" altLang="en-US" sz="2000" i="1" dirty="0">
                <a:solidFill>
                  <a:srgbClr val="333333"/>
                </a:solidFill>
              </a:rPr>
              <a:t> operatører </a:t>
            </a:r>
            <a:r>
              <a:rPr lang="nb-NO" altLang="en-US" sz="2000" i="1" dirty="0" err="1">
                <a:solidFill>
                  <a:srgbClr val="333333"/>
                </a:solidFill>
              </a:rPr>
              <a:t>innefor</a:t>
            </a:r>
            <a:r>
              <a:rPr lang="nb-NO" altLang="en-US" sz="2000" i="1" dirty="0">
                <a:solidFill>
                  <a:srgbClr val="333333"/>
                </a:solidFill>
              </a:rPr>
              <a:t> sperringen representerer </a:t>
            </a:r>
            <a:r>
              <a:rPr lang="nb-NO" altLang="en-US" sz="2000" i="1" dirty="0" err="1">
                <a:solidFill>
                  <a:srgbClr val="333333"/>
                </a:solidFill>
              </a:rPr>
              <a:t>redningsarbeide</a:t>
            </a:r>
            <a:r>
              <a:rPr lang="nb-NO" altLang="en-US" sz="2000" i="1" dirty="0">
                <a:solidFill>
                  <a:srgbClr val="333333"/>
                </a:solidFill>
              </a:rPr>
              <a:t> i nødsituasjoner, og </a:t>
            </a:r>
            <a:r>
              <a:rPr lang="nb-NO" altLang="en-US" sz="2000" i="1" dirty="0" err="1">
                <a:solidFill>
                  <a:srgbClr val="333333"/>
                </a:solidFill>
              </a:rPr>
              <a:t>iht</a:t>
            </a:r>
            <a:r>
              <a:rPr lang="nb-NO" altLang="en-US" sz="2000" i="1" dirty="0">
                <a:solidFill>
                  <a:srgbClr val="333333"/>
                </a:solidFill>
              </a:rPr>
              <a:t> §21 kan dette arbeidet utføres selv om dosen kan overstige 50 </a:t>
            </a:r>
            <a:r>
              <a:rPr lang="nb-NO" altLang="en-US" sz="2000" i="1" dirty="0" err="1">
                <a:solidFill>
                  <a:srgbClr val="333333"/>
                </a:solidFill>
              </a:rPr>
              <a:t>mSv</a:t>
            </a:r>
            <a:r>
              <a:rPr lang="nb-NO" altLang="en-US" sz="2000" i="1" dirty="0">
                <a:solidFill>
                  <a:srgbClr val="333333"/>
                </a:solidFill>
              </a:rPr>
              <a:t> og selv om operatørene ikke bruker persondosimeter. Dette kan typisk være situasjonen for brannmannskaper - og vårt råd til disse har vært at liv skal reddes (og brann bekjempes)i akuttfasen uten tanke på eventuelle strålekilder.</a:t>
            </a:r>
            <a:endParaRPr lang="en-US" altLang="en-US" sz="2000" dirty="0">
              <a:solidFill>
                <a:srgbClr val="333333"/>
              </a:solidFill>
            </a:endParaRPr>
          </a:p>
        </p:txBody>
      </p:sp>
    </p:spTree>
    <p:extLst>
      <p:ext uri="{BB962C8B-B14F-4D97-AF65-F5344CB8AC3E}">
        <p14:creationId xmlns:p14="http://schemas.microsoft.com/office/powerpoint/2010/main" val="149803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840500"/>
          </a:xfrm>
        </p:spPr>
        <p:txBody>
          <a:bodyPr>
            <a:noAutofit/>
          </a:bodyPr>
          <a:lstStyle/>
          <a:p>
            <a:r>
              <a:rPr lang="nb-NO" altLang="en-US" sz="4000" dirty="0"/>
              <a:t>Fra OM 105.09.04 </a:t>
            </a:r>
            <a:br>
              <a:rPr lang="nb-NO" altLang="en-US" sz="4000" dirty="0"/>
            </a:br>
            <a:r>
              <a:rPr lang="nb-NO" altLang="en-US" sz="4000" dirty="0"/>
              <a:t>Arbeid med og nær radioaktive kilder</a:t>
            </a:r>
            <a:endParaRPr lang="nb-NO" sz="4000" dirty="0"/>
          </a:p>
        </p:txBody>
      </p:sp>
      <p:pic>
        <p:nvPicPr>
          <p:cNvPr id="12" name="Picture 3">
            <a:extLst>
              <a:ext uri="{FF2B5EF4-FFF2-40B4-BE49-F238E27FC236}">
                <a16:creationId xmlns:a16="http://schemas.microsoft.com/office/drawing/2014/main" id="{97B7547B-8AFB-4A5B-84AF-D531A1FE6B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294" y="1405178"/>
            <a:ext cx="7802092" cy="504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4">
            <a:extLst>
              <a:ext uri="{FF2B5EF4-FFF2-40B4-BE49-F238E27FC236}">
                <a16:creationId xmlns:a16="http://schemas.microsoft.com/office/drawing/2014/main" id="{C657930A-0843-4F8D-9543-FA18C819ADC0}"/>
              </a:ext>
            </a:extLst>
          </p:cNvPr>
          <p:cNvSpPr>
            <a:spLocks noChangeArrowheads="1"/>
          </p:cNvSpPr>
          <p:nvPr/>
        </p:nvSpPr>
        <p:spPr bwMode="auto">
          <a:xfrm>
            <a:off x="746125" y="5161807"/>
            <a:ext cx="7742712" cy="1211283"/>
          </a:xfrm>
          <a:prstGeom prst="rect">
            <a:avLst/>
          </a:prstGeom>
          <a:noFill/>
          <a:ln w="31750" cmpd="sng"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10000"/>
              </a:lnSpc>
              <a:spcBef>
                <a:spcPct val="50000"/>
              </a:spcBef>
              <a:spcAft>
                <a:spcPct val="0"/>
              </a:spcAft>
              <a:defRPr>
                <a:solidFill>
                  <a:schemeClr val="tx1"/>
                </a:solidFill>
                <a:latin typeface="Arial" charset="0"/>
              </a:defRPr>
            </a:lvl6pPr>
            <a:lvl7pPr marL="2971800" indent="-228600" algn="ctr" eaLnBrk="0" fontAlgn="base" hangingPunct="0">
              <a:lnSpc>
                <a:spcPct val="110000"/>
              </a:lnSpc>
              <a:spcBef>
                <a:spcPct val="50000"/>
              </a:spcBef>
              <a:spcAft>
                <a:spcPct val="0"/>
              </a:spcAft>
              <a:defRPr>
                <a:solidFill>
                  <a:schemeClr val="tx1"/>
                </a:solidFill>
                <a:latin typeface="Arial" charset="0"/>
              </a:defRPr>
            </a:lvl7pPr>
            <a:lvl8pPr marL="3429000" indent="-228600" algn="ctr" eaLnBrk="0" fontAlgn="base" hangingPunct="0">
              <a:lnSpc>
                <a:spcPct val="110000"/>
              </a:lnSpc>
              <a:spcBef>
                <a:spcPct val="50000"/>
              </a:spcBef>
              <a:spcAft>
                <a:spcPct val="0"/>
              </a:spcAft>
              <a:defRPr>
                <a:solidFill>
                  <a:schemeClr val="tx1"/>
                </a:solidFill>
                <a:latin typeface="Arial" charset="0"/>
              </a:defRPr>
            </a:lvl8pPr>
            <a:lvl9pPr marL="3886200" indent="-228600" algn="ctr" eaLnBrk="0" fontAlgn="base" hangingPunct="0">
              <a:lnSpc>
                <a:spcPct val="110000"/>
              </a:lnSpc>
              <a:spcBef>
                <a:spcPct val="50000"/>
              </a:spcBef>
              <a:spcAft>
                <a:spcPct val="0"/>
              </a:spcAft>
              <a:defRPr>
                <a:solidFill>
                  <a:schemeClr val="tx1"/>
                </a:solidFill>
                <a:latin typeface="Arial" charset="0"/>
              </a:defRPr>
            </a:lvl9pPr>
          </a:lstStyle>
          <a:p>
            <a:pPr eaLnBrk="1" hangingPunct="1"/>
            <a:endParaRPr lang="en-US" altLang="en-US">
              <a:solidFill>
                <a:srgbClr val="333333"/>
              </a:solidFill>
            </a:endParaRPr>
          </a:p>
        </p:txBody>
      </p:sp>
    </p:spTree>
    <p:extLst>
      <p:ext uri="{BB962C8B-B14F-4D97-AF65-F5344CB8AC3E}">
        <p14:creationId xmlns:p14="http://schemas.microsoft.com/office/powerpoint/2010/main" val="190410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B1DF6D82-7177-4206-A7D6-C74CD761088F}"/>
              </a:ext>
            </a:extLst>
          </p:cNvPr>
          <p:cNvSpPr>
            <a:spLocks noGrp="1"/>
          </p:cNvSpPr>
          <p:nvPr>
            <p:ph type="dt" sz="quarter" idx="10"/>
          </p:nvPr>
        </p:nvSpPr>
        <p:spPr>
          <a:xfrm>
            <a:off x="0" y="0"/>
            <a:ext cx="0" cy="0"/>
          </a:xfrm>
        </p:spPr>
        <p:txBody>
          <a:bodyPr/>
          <a:lstStyle/>
          <a:p>
            <a:r>
              <a:rPr lang="nb-NO" dirty="0"/>
              <a:t>0</a:t>
            </a:r>
          </a:p>
        </p:txBody>
      </p:sp>
      <p:sp>
        <p:nvSpPr>
          <p:cNvPr id="11" name="Slide Number Placeholder 4">
            <a:extLst>
              <a:ext uri="{FF2B5EF4-FFF2-40B4-BE49-F238E27FC236}">
                <a16:creationId xmlns:a16="http://schemas.microsoft.com/office/drawing/2014/main" id="{D3F89059-0797-420C-BD29-CAE85EEAD4BC}"/>
              </a:ext>
            </a:extLst>
          </p:cNvPr>
          <p:cNvSpPr txBox="1">
            <a:spLocks/>
          </p:cNvSpPr>
          <p:nvPr/>
        </p:nvSpPr>
        <p:spPr>
          <a:xfrm>
            <a:off x="0" y="0"/>
            <a:ext cx="0" cy="0"/>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ED14F-0CAE-4723-BA39-68F09A010649}" type="slidenum">
              <a:rPr lang="nb-NO" smtClean="0"/>
              <a:pPr/>
              <a:t>14</a:t>
            </a:fld>
            <a:endParaRPr lang="nb-NO" dirty="0"/>
          </a:p>
        </p:txBody>
      </p:sp>
      <p:sp>
        <p:nvSpPr>
          <p:cNvPr id="7" name="Title 1">
            <a:extLst>
              <a:ext uri="{FF2B5EF4-FFF2-40B4-BE49-F238E27FC236}">
                <a16:creationId xmlns:a16="http://schemas.microsoft.com/office/drawing/2014/main" id="{414AF621-6D6A-4979-8CA6-B006D6FDF8FC}"/>
              </a:ext>
            </a:extLst>
          </p:cNvPr>
          <p:cNvSpPr>
            <a:spLocks noGrp="1"/>
          </p:cNvSpPr>
          <p:nvPr>
            <p:ph type="title"/>
          </p:nvPr>
        </p:nvSpPr>
        <p:spPr>
          <a:xfrm>
            <a:off x="837949" y="346081"/>
            <a:ext cx="8640762" cy="900112"/>
          </a:xfrm>
        </p:spPr>
        <p:txBody>
          <a:bodyPr>
            <a:normAutofit/>
          </a:bodyPr>
          <a:lstStyle/>
          <a:p>
            <a:r>
              <a:rPr lang="nb-NO" sz="4000" dirty="0"/>
              <a:t>Lokalt på innretningen</a:t>
            </a:r>
            <a:endParaRPr lang="en-US" sz="4000" dirty="0"/>
          </a:p>
        </p:txBody>
      </p:sp>
      <p:sp>
        <p:nvSpPr>
          <p:cNvPr id="8" name="Content Placeholder 2">
            <a:extLst>
              <a:ext uri="{FF2B5EF4-FFF2-40B4-BE49-F238E27FC236}">
                <a16:creationId xmlns:a16="http://schemas.microsoft.com/office/drawing/2014/main" id="{837B0649-A214-427B-B16D-A843D0C4F822}"/>
              </a:ext>
            </a:extLst>
          </p:cNvPr>
          <p:cNvSpPr>
            <a:spLocks noGrp="1"/>
          </p:cNvSpPr>
          <p:nvPr>
            <p:ph idx="1"/>
          </p:nvPr>
        </p:nvSpPr>
        <p:spPr>
          <a:xfrm>
            <a:off x="837949" y="1613402"/>
            <a:ext cx="8640762" cy="4318000"/>
          </a:xfrm>
        </p:spPr>
        <p:txBody>
          <a:bodyPr>
            <a:normAutofit/>
          </a:bodyPr>
          <a:lstStyle/>
          <a:p>
            <a:r>
              <a:rPr lang="nb-NO" sz="2000" dirty="0"/>
              <a:t>Gjennomgang av type og plassering av faste kilder på innretningen</a:t>
            </a:r>
          </a:p>
          <a:p>
            <a:r>
              <a:rPr lang="nb-NO" sz="2000" dirty="0"/>
              <a:t>Finnes det persondosimeter om bord? </a:t>
            </a:r>
          </a:p>
          <a:p>
            <a:r>
              <a:rPr lang="nb-NO" sz="2000" dirty="0"/>
              <a:t>Lett tilgjengelig for S&amp;R-laget? </a:t>
            </a:r>
          </a:p>
          <a:p>
            <a:r>
              <a:rPr lang="nb-NO" sz="2000" dirty="0"/>
              <a:t>Skal det prioriteres? </a:t>
            </a:r>
          </a:p>
          <a:p>
            <a:endParaRPr lang="en-US" sz="2000" dirty="0"/>
          </a:p>
        </p:txBody>
      </p:sp>
    </p:spTree>
    <p:extLst>
      <p:ext uri="{BB962C8B-B14F-4D97-AF65-F5344CB8AC3E}">
        <p14:creationId xmlns:p14="http://schemas.microsoft.com/office/powerpoint/2010/main" val="143386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5230CC-467E-426D-9009-AAE20B9193DC}"/>
              </a:ext>
            </a:extLst>
          </p:cNvPr>
          <p:cNvSpPr>
            <a:spLocks noGrp="1"/>
          </p:cNvSpPr>
          <p:nvPr>
            <p:ph type="title"/>
          </p:nvPr>
        </p:nvSpPr>
        <p:spPr/>
        <p:txBody>
          <a:bodyPr>
            <a:normAutofit/>
          </a:bodyPr>
          <a:lstStyle/>
          <a:p>
            <a:r>
              <a:rPr lang="nb-NO" sz="4000" dirty="0"/>
              <a:t>EVALUERING</a:t>
            </a:r>
          </a:p>
        </p:txBody>
      </p:sp>
      <p:sp>
        <p:nvSpPr>
          <p:cNvPr id="3" name="Plassholder for innhold 2">
            <a:extLst>
              <a:ext uri="{FF2B5EF4-FFF2-40B4-BE49-F238E27FC236}">
                <a16:creationId xmlns:a16="http://schemas.microsoft.com/office/drawing/2014/main" id="{07543850-F1C3-49ED-8B9D-6B5E48CD26A7}"/>
              </a:ext>
            </a:extLst>
          </p:cNvPr>
          <p:cNvSpPr>
            <a:spLocks noGrp="1"/>
          </p:cNvSpPr>
          <p:nvPr>
            <p:ph idx="1"/>
          </p:nvPr>
        </p:nvSpPr>
        <p:spPr>
          <a:xfrm>
            <a:off x="838200" y="1620078"/>
            <a:ext cx="10515600" cy="4556885"/>
          </a:xfrm>
        </p:spPr>
        <p:txBody>
          <a:bodyPr>
            <a:normAutofit/>
          </a:bodyPr>
          <a:lstStyle/>
          <a:p>
            <a:pPr marL="0" indent="0">
              <a:buNone/>
            </a:pPr>
            <a:r>
              <a:rPr lang="nb-NO" sz="2000" dirty="0"/>
              <a:t>Kort </a:t>
            </a:r>
            <a:r>
              <a:rPr lang="nb-NO" sz="2000"/>
              <a:t>oppsummering </a:t>
            </a:r>
          </a:p>
          <a:p>
            <a:pPr marL="0" indent="0">
              <a:buNone/>
            </a:pPr>
            <a:r>
              <a:rPr lang="nb-NO" sz="2000"/>
              <a:t>Evaluering </a:t>
            </a:r>
            <a:r>
              <a:rPr lang="nb-NO" sz="2000" dirty="0"/>
              <a:t>av tidsforbruk.</a:t>
            </a:r>
          </a:p>
        </p:txBody>
      </p:sp>
    </p:spTree>
    <p:extLst>
      <p:ext uri="{BB962C8B-B14F-4D97-AF65-F5344CB8AC3E}">
        <p14:creationId xmlns:p14="http://schemas.microsoft.com/office/powerpoint/2010/main" val="384745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AC4DB5-86A9-43F3-8149-CAC7A89FF266}"/>
              </a:ext>
            </a:extLst>
          </p:cNvPr>
          <p:cNvSpPr>
            <a:spLocks noGrp="1"/>
          </p:cNvSpPr>
          <p:nvPr>
            <p:ph type="title"/>
          </p:nvPr>
        </p:nvSpPr>
        <p:spPr>
          <a:xfrm>
            <a:off x="838200" y="365126"/>
            <a:ext cx="10515600" cy="559214"/>
          </a:xfrm>
        </p:spPr>
        <p:txBody>
          <a:bodyPr>
            <a:normAutofit fontScale="90000"/>
          </a:bodyPr>
          <a:lstStyle/>
          <a:p>
            <a:r>
              <a:rPr lang="nb-NO" dirty="0">
                <a:solidFill>
                  <a:srgbClr val="333333"/>
                </a:solidFill>
              </a:rPr>
              <a:t>INNHOLD</a:t>
            </a:r>
            <a:endParaRPr lang="nb-NO" dirty="0"/>
          </a:p>
        </p:txBody>
      </p:sp>
      <p:sp>
        <p:nvSpPr>
          <p:cNvPr id="3" name="Plassholder for innhold 2">
            <a:extLst>
              <a:ext uri="{FF2B5EF4-FFF2-40B4-BE49-F238E27FC236}">
                <a16:creationId xmlns:a16="http://schemas.microsoft.com/office/drawing/2014/main" id="{80D6FDC3-DC74-4EA6-8CD9-9199BDE87A00}"/>
              </a:ext>
            </a:extLst>
          </p:cNvPr>
          <p:cNvSpPr>
            <a:spLocks noGrp="1"/>
          </p:cNvSpPr>
          <p:nvPr>
            <p:ph idx="1"/>
          </p:nvPr>
        </p:nvSpPr>
        <p:spPr>
          <a:xfrm>
            <a:off x="838200" y="1411705"/>
            <a:ext cx="10515600" cy="4765258"/>
          </a:xfrm>
        </p:spPr>
        <p:txBody>
          <a:bodyPr>
            <a:noAutofit/>
          </a:bodyPr>
          <a:lstStyle/>
          <a:p>
            <a:pPr marL="342900" indent="-342900">
              <a:buFont typeface="+mj-lt"/>
              <a:buAutoNum type="arabicPeriod"/>
            </a:pPr>
            <a:r>
              <a:rPr lang="nb-NO" sz="1800" dirty="0"/>
              <a:t>Gjengi hvor det er radioaktive kilder på installasjonen. 	</a:t>
            </a:r>
          </a:p>
          <a:p>
            <a:pPr marL="342900" indent="-342900">
              <a:buFont typeface="+mj-lt"/>
              <a:buAutoNum type="arabicPeriod"/>
            </a:pPr>
            <a:r>
              <a:rPr lang="nb-NO" sz="1800" dirty="0"/>
              <a:t>Forklare fremgangsmåte ved hendelser med radioaktiv kilde ute av kontroll. 	</a:t>
            </a:r>
          </a:p>
          <a:p>
            <a:pPr marL="342900" indent="-342900">
              <a:buFont typeface="+mj-lt"/>
              <a:buAutoNum type="arabicPeriod"/>
            </a:pPr>
            <a:r>
              <a:rPr lang="nb-NO" sz="1800" dirty="0"/>
              <a:t>Kjenne til beskyttelsesutstyr og bruk av persondosimeter. 	</a:t>
            </a:r>
          </a:p>
          <a:p>
            <a:pPr marL="342900" indent="-342900">
              <a:buFont typeface="+mj-lt"/>
              <a:buAutoNum type="arabicPeriod"/>
            </a:pPr>
            <a:r>
              <a:rPr lang="nb-NO" sz="1800" dirty="0"/>
              <a:t>Feltbefaring for å vite hvor radioaktive kildene befinner seg</a:t>
            </a:r>
          </a:p>
          <a:p>
            <a:pPr marL="342900" indent="-342900">
              <a:buFont typeface="+mj-lt"/>
              <a:buAutoNum type="arabicPeriod"/>
            </a:pPr>
            <a:r>
              <a:rPr lang="nb-NO" sz="1800" dirty="0"/>
              <a:t>Hvordan ser utstyret ut?</a:t>
            </a:r>
          </a:p>
        </p:txBody>
      </p:sp>
    </p:spTree>
    <p:extLst>
      <p:ext uri="{BB962C8B-B14F-4D97-AF65-F5344CB8AC3E}">
        <p14:creationId xmlns:p14="http://schemas.microsoft.com/office/powerpoint/2010/main" val="246369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1149"/>
          </a:xfrm>
        </p:spPr>
        <p:txBody>
          <a:bodyPr>
            <a:normAutofit fontScale="90000"/>
          </a:bodyPr>
          <a:lstStyle/>
          <a:p>
            <a:r>
              <a:rPr lang="nb-NO" altLang="en-US" dirty="0"/>
              <a:t>Radioaktivitet – begrep</a:t>
            </a:r>
            <a:endParaRPr lang="en-US" dirty="0"/>
          </a:p>
        </p:txBody>
      </p:sp>
      <p:sp>
        <p:nvSpPr>
          <p:cNvPr id="3" name="Plassholder for innhold 2">
            <a:extLst>
              <a:ext uri="{FF2B5EF4-FFF2-40B4-BE49-F238E27FC236}">
                <a16:creationId xmlns:a16="http://schemas.microsoft.com/office/drawing/2014/main" id="{555B6534-74B0-4A9E-82C7-5EFF3CB3848E}"/>
              </a:ext>
            </a:extLst>
          </p:cNvPr>
          <p:cNvSpPr>
            <a:spLocks noGrp="1"/>
          </p:cNvSpPr>
          <p:nvPr>
            <p:ph idx="1"/>
          </p:nvPr>
        </p:nvSpPr>
        <p:spPr>
          <a:xfrm>
            <a:off x="838200" y="1628274"/>
            <a:ext cx="10515600" cy="4548689"/>
          </a:xfrm>
        </p:spPr>
        <p:txBody>
          <a:bodyPr>
            <a:normAutofit/>
          </a:bodyPr>
          <a:lstStyle/>
          <a:p>
            <a:r>
              <a:rPr lang="nb-NO" altLang="en-US" sz="2000" b="1" dirty="0"/>
              <a:t>Aktivitet</a:t>
            </a:r>
            <a:r>
              <a:rPr lang="nb-NO" altLang="en-US" sz="2000" dirty="0"/>
              <a:t> – Antall </a:t>
            </a:r>
            <a:r>
              <a:rPr lang="nb-NO" altLang="en-US" sz="2000" dirty="0" err="1"/>
              <a:t>Bq</a:t>
            </a:r>
            <a:r>
              <a:rPr lang="nb-NO" altLang="en-US" sz="2000" dirty="0"/>
              <a:t> i radioaktiv kilde (angis i </a:t>
            </a:r>
            <a:r>
              <a:rPr lang="nb-NO" altLang="en-US" sz="2000" dirty="0" err="1"/>
              <a:t>KBq</a:t>
            </a:r>
            <a:r>
              <a:rPr lang="nb-NO" altLang="en-US" sz="2000" dirty="0"/>
              <a:t>, </a:t>
            </a:r>
            <a:r>
              <a:rPr lang="nb-NO" altLang="en-US" sz="2000" dirty="0" err="1"/>
              <a:t>MBq</a:t>
            </a:r>
            <a:r>
              <a:rPr lang="nb-NO" altLang="en-US" sz="2000" dirty="0"/>
              <a:t>, eller </a:t>
            </a:r>
            <a:r>
              <a:rPr lang="nb-NO" altLang="en-US" sz="2000" dirty="0" err="1"/>
              <a:t>GBq</a:t>
            </a:r>
            <a:r>
              <a:rPr lang="nb-NO" altLang="en-US" sz="2000" dirty="0"/>
              <a:t>)</a:t>
            </a:r>
          </a:p>
          <a:p>
            <a:pPr lvl="1">
              <a:buFontTx/>
              <a:buChar char="-"/>
            </a:pPr>
            <a:r>
              <a:rPr lang="nb-NO" altLang="en-US" sz="2000" dirty="0"/>
              <a:t>37 </a:t>
            </a:r>
            <a:r>
              <a:rPr lang="nb-NO" altLang="en-US" sz="2000" dirty="0" err="1"/>
              <a:t>GBq</a:t>
            </a:r>
            <a:r>
              <a:rPr lang="nb-NO" altLang="en-US" sz="2000" dirty="0"/>
              <a:t> = 1 </a:t>
            </a:r>
            <a:r>
              <a:rPr lang="nb-NO" altLang="en-US" sz="2000" dirty="0" err="1"/>
              <a:t>Ci</a:t>
            </a:r>
            <a:r>
              <a:rPr lang="nb-NO" altLang="en-US" sz="2000" dirty="0"/>
              <a:t> (Curie)</a:t>
            </a:r>
          </a:p>
          <a:p>
            <a:pPr>
              <a:buFontTx/>
              <a:buChar char="-"/>
            </a:pPr>
            <a:r>
              <a:rPr lang="nb-NO" altLang="en-US" sz="2000" dirty="0"/>
              <a:t> </a:t>
            </a:r>
            <a:r>
              <a:rPr lang="nb-NO" altLang="en-US" sz="2000" b="1" dirty="0"/>
              <a:t>Doserate</a:t>
            </a:r>
            <a:r>
              <a:rPr lang="nb-NO" altLang="en-US" sz="2000" dirty="0"/>
              <a:t> – angis i </a:t>
            </a:r>
            <a:r>
              <a:rPr lang="nb-NO" altLang="en-US" sz="2000" dirty="0" err="1"/>
              <a:t>mikroSievert</a:t>
            </a:r>
            <a:r>
              <a:rPr lang="nb-NO" altLang="en-US" sz="2000" dirty="0"/>
              <a:t> pr time, måles med Geigerteller</a:t>
            </a:r>
          </a:p>
          <a:p>
            <a:pPr lvl="1"/>
            <a:r>
              <a:rPr lang="nb-NO" altLang="en-US" sz="2000" dirty="0"/>
              <a:t>   Mindre enn 7.5 </a:t>
            </a:r>
            <a:r>
              <a:rPr lang="nb-NO" altLang="en-US" sz="2000" dirty="0" err="1"/>
              <a:t>microSievert</a:t>
            </a:r>
            <a:r>
              <a:rPr lang="nb-NO" altLang="en-US" sz="2000" dirty="0"/>
              <a:t>/</a:t>
            </a:r>
            <a:r>
              <a:rPr lang="nb-NO" altLang="en-US" sz="2000" dirty="0" err="1"/>
              <a:t>hr</a:t>
            </a:r>
            <a:r>
              <a:rPr lang="nb-NO" altLang="en-US" sz="2000" dirty="0"/>
              <a:t> =  Friklassifisert</a:t>
            </a:r>
          </a:p>
          <a:p>
            <a:pPr lvl="2"/>
            <a:r>
              <a:rPr lang="nb-NO" altLang="en-US" dirty="0"/>
              <a:t>&gt; 7.5 </a:t>
            </a:r>
            <a:r>
              <a:rPr lang="nb-NO" altLang="en-US" dirty="0" err="1"/>
              <a:t>microSievert</a:t>
            </a:r>
            <a:r>
              <a:rPr lang="nb-NO" altLang="en-US" dirty="0"/>
              <a:t>/</a:t>
            </a:r>
            <a:r>
              <a:rPr lang="nb-NO" altLang="en-US" dirty="0" err="1"/>
              <a:t>hr</a:t>
            </a:r>
            <a:r>
              <a:rPr lang="nb-NO" altLang="en-US" dirty="0"/>
              <a:t> = </a:t>
            </a:r>
            <a:r>
              <a:rPr lang="nb-NO" altLang="en-US" dirty="0">
                <a:solidFill>
                  <a:srgbClr val="FF6600"/>
                </a:solidFill>
              </a:rPr>
              <a:t>’Kontrollert område’ – avsperring</a:t>
            </a:r>
          </a:p>
          <a:p>
            <a:pPr marL="889000" lvl="2" indent="0">
              <a:buNone/>
            </a:pPr>
            <a:endParaRPr lang="nb-NO" dirty="0">
              <a:solidFill>
                <a:srgbClr val="FF6600"/>
              </a:solidFill>
            </a:endParaRPr>
          </a:p>
          <a:p>
            <a:pPr marL="0" indent="-17462">
              <a:buNone/>
            </a:pPr>
            <a:r>
              <a:rPr lang="nb-NO" sz="2000" dirty="0"/>
              <a:t>Hva påvirker mottatt stråledose?</a:t>
            </a:r>
            <a:endParaRPr lang="nb-NO" altLang="en-US" sz="2000" dirty="0">
              <a:solidFill>
                <a:srgbClr val="FF6600"/>
              </a:solidFill>
            </a:endParaRPr>
          </a:p>
          <a:p>
            <a:endParaRPr lang="nb-NO" sz="2000" dirty="0"/>
          </a:p>
        </p:txBody>
      </p:sp>
    </p:spTree>
    <p:extLst>
      <p:ext uri="{BB962C8B-B14F-4D97-AF65-F5344CB8AC3E}">
        <p14:creationId xmlns:p14="http://schemas.microsoft.com/office/powerpoint/2010/main" val="394882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90" y="369135"/>
            <a:ext cx="9578975" cy="681470"/>
          </a:xfrm>
        </p:spPr>
        <p:txBody>
          <a:bodyPr>
            <a:normAutofit fontScale="90000"/>
          </a:bodyPr>
          <a:lstStyle/>
          <a:p>
            <a:r>
              <a:rPr lang="nb-NO" altLang="en-US" dirty="0"/>
              <a:t>Radioaktive kilder/ strålevern</a:t>
            </a:r>
            <a:endParaRPr lang="en-US" dirty="0"/>
          </a:p>
        </p:txBody>
      </p:sp>
      <p:sp>
        <p:nvSpPr>
          <p:cNvPr id="5" name="Slide Number Placeholder 4"/>
          <p:cNvSpPr>
            <a:spLocks noGrp="1"/>
          </p:cNvSpPr>
          <p:nvPr>
            <p:ph type="sldNum" sz="quarter" idx="11"/>
          </p:nvPr>
        </p:nvSpPr>
        <p:spPr/>
        <p:txBody>
          <a:bodyPr/>
          <a:lstStyle/>
          <a:p>
            <a:fld id="{6B1ED14F-0CAE-4723-BA39-68F09A010649}" type="slidenum">
              <a:rPr lang="nb-NO" smtClean="0"/>
              <a:pPr/>
              <a:t>4</a:t>
            </a:fld>
            <a:endParaRPr lang="nb-NO"/>
          </a:p>
        </p:txBody>
      </p:sp>
      <p:sp>
        <p:nvSpPr>
          <p:cNvPr id="7" name="Plassholder for innhold 2">
            <a:extLst>
              <a:ext uri="{FF2B5EF4-FFF2-40B4-BE49-F238E27FC236}">
                <a16:creationId xmlns:a16="http://schemas.microsoft.com/office/drawing/2014/main" id="{5E08639A-B7C6-44B1-967F-B1110078F11D}"/>
              </a:ext>
            </a:extLst>
          </p:cNvPr>
          <p:cNvSpPr>
            <a:spLocks noGrp="1"/>
          </p:cNvSpPr>
          <p:nvPr>
            <p:ph idx="1"/>
          </p:nvPr>
        </p:nvSpPr>
        <p:spPr>
          <a:xfrm>
            <a:off x="757990" y="1554743"/>
            <a:ext cx="8640762" cy="4801607"/>
          </a:xfrm>
        </p:spPr>
        <p:txBody>
          <a:bodyPr>
            <a:normAutofit/>
          </a:bodyPr>
          <a:lstStyle/>
          <a:p>
            <a:r>
              <a:rPr lang="nb-NO" sz="1800" dirty="0"/>
              <a:t>Finnes det radioaktive kilder om bord?</a:t>
            </a:r>
          </a:p>
          <a:p>
            <a:r>
              <a:rPr lang="nb-NO" sz="1800" dirty="0"/>
              <a:t>I tilfelle, hvor er de lokalisert?</a:t>
            </a:r>
          </a:p>
          <a:p>
            <a:r>
              <a:rPr lang="nb-NO" sz="1800" dirty="0"/>
              <a:t>Når blir de radioaktive kildene farlig?</a:t>
            </a:r>
          </a:p>
          <a:p>
            <a:r>
              <a:rPr lang="nb-NO" sz="1800" dirty="0"/>
              <a:t>Krav til beredskap</a:t>
            </a:r>
          </a:p>
          <a:p>
            <a:r>
              <a:rPr lang="nb-NO" sz="1800" dirty="0"/>
              <a:t>Hva gjøres ved en hendelse med radioaktiv kilde?</a:t>
            </a:r>
          </a:p>
          <a:p>
            <a:endParaRPr lang="nb-NO" sz="1800" dirty="0"/>
          </a:p>
          <a:p>
            <a:pPr marL="0" indent="0">
              <a:buNone/>
            </a:pPr>
            <a:endParaRPr lang="nb-NO" sz="1800" dirty="0"/>
          </a:p>
        </p:txBody>
      </p:sp>
    </p:spTree>
    <p:extLst>
      <p:ext uri="{BB962C8B-B14F-4D97-AF65-F5344CB8AC3E}">
        <p14:creationId xmlns:p14="http://schemas.microsoft.com/office/powerpoint/2010/main" val="134358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3759" y="199997"/>
            <a:ext cx="9148441" cy="900112"/>
          </a:xfrm>
        </p:spPr>
        <p:txBody>
          <a:bodyPr>
            <a:noAutofit/>
          </a:bodyPr>
          <a:lstStyle/>
          <a:p>
            <a:r>
              <a:rPr lang="en-GB" altLang="en-US" sz="4000" dirty="0" err="1">
                <a:solidFill>
                  <a:srgbClr val="333333"/>
                </a:solidFill>
              </a:rPr>
              <a:t>Måleutstyr</a:t>
            </a:r>
            <a:br>
              <a:rPr lang="en-GB" altLang="en-US" sz="4000" dirty="0">
                <a:solidFill>
                  <a:srgbClr val="333333"/>
                </a:solidFill>
              </a:rPr>
            </a:br>
            <a:r>
              <a:rPr lang="en-GB" altLang="en-US" sz="3600" dirty="0" err="1">
                <a:solidFill>
                  <a:srgbClr val="333333"/>
                </a:solidFill>
              </a:rPr>
              <a:t>Elektronisk</a:t>
            </a:r>
            <a:r>
              <a:rPr lang="en-GB" altLang="en-US" sz="3600" dirty="0">
                <a:solidFill>
                  <a:srgbClr val="333333"/>
                </a:solidFill>
              </a:rPr>
              <a:t> </a:t>
            </a:r>
            <a:r>
              <a:rPr lang="en-GB" altLang="en-US" sz="3600" dirty="0" err="1">
                <a:solidFill>
                  <a:srgbClr val="333333"/>
                </a:solidFill>
              </a:rPr>
              <a:t>persondosimeter</a:t>
            </a:r>
            <a:r>
              <a:rPr lang="en-GB" altLang="en-US" sz="3600" dirty="0">
                <a:solidFill>
                  <a:srgbClr val="333333"/>
                </a:solidFill>
              </a:rPr>
              <a:t> og </a:t>
            </a:r>
            <a:r>
              <a:rPr lang="en-GB" altLang="en-US" sz="3600" dirty="0" err="1">
                <a:solidFill>
                  <a:srgbClr val="333333"/>
                </a:solidFill>
              </a:rPr>
              <a:t>geigerteller</a:t>
            </a:r>
            <a:endParaRPr lang="nb-NO" sz="4000" dirty="0"/>
          </a:p>
        </p:txBody>
      </p:sp>
      <p:pic>
        <p:nvPicPr>
          <p:cNvPr id="4" name="Picture 6">
            <a:extLst>
              <a:ext uri="{FF2B5EF4-FFF2-40B4-BE49-F238E27FC236}">
                <a16:creationId xmlns:a16="http://schemas.microsoft.com/office/drawing/2014/main" id="{8C6AA334-4B73-427E-828F-6BEAA03A7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67" y="2060575"/>
            <a:ext cx="4465638" cy="2974975"/>
          </a:xfrm>
          <a:prstGeom prst="rect">
            <a:avLst/>
          </a:prstGeom>
          <a:noFill/>
          <a:ln>
            <a:noFill/>
          </a:ln>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Lst>
        </p:spPr>
      </p:pic>
      <p:pic>
        <p:nvPicPr>
          <p:cNvPr id="5" name="Picture 7">
            <a:extLst>
              <a:ext uri="{FF2B5EF4-FFF2-40B4-BE49-F238E27FC236}">
                <a16:creationId xmlns:a16="http://schemas.microsoft.com/office/drawing/2014/main" id="{FD2CD020-EA42-4D4F-89BF-C4BADBA97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31166"/>
            <a:ext cx="1836320" cy="2631347"/>
          </a:xfrm>
          <a:prstGeom prst="rect">
            <a:avLst/>
          </a:prstGeom>
          <a:noFill/>
          <a:ln>
            <a:noFill/>
          </a:ln>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Lst>
        </p:spPr>
      </p:pic>
    </p:spTree>
    <p:extLst>
      <p:ext uri="{BB962C8B-B14F-4D97-AF65-F5344CB8AC3E}">
        <p14:creationId xmlns:p14="http://schemas.microsoft.com/office/powerpoint/2010/main" val="215425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54054"/>
            <a:ext cx="9490301" cy="653966"/>
          </a:xfrm>
        </p:spPr>
        <p:txBody>
          <a:bodyPr>
            <a:normAutofit fontScale="90000"/>
          </a:bodyPr>
          <a:lstStyle/>
          <a:p>
            <a:r>
              <a:rPr lang="en-GB" altLang="en-US" dirty="0" err="1"/>
              <a:t>Årsdose</a:t>
            </a:r>
            <a:r>
              <a:rPr lang="en-GB" altLang="en-US" dirty="0"/>
              <a:t> </a:t>
            </a:r>
            <a:r>
              <a:rPr lang="en-GB" altLang="en-US" dirty="0" err="1"/>
              <a:t>i</a:t>
            </a:r>
            <a:r>
              <a:rPr lang="en-GB" altLang="en-US" dirty="0"/>
              <a:t> Norge </a:t>
            </a:r>
            <a:r>
              <a:rPr lang="en-GB" altLang="en-US" dirty="0" err="1"/>
              <a:t>i</a:t>
            </a:r>
            <a:r>
              <a:rPr lang="en-GB" altLang="en-US" dirty="0"/>
              <a:t> </a:t>
            </a:r>
            <a:r>
              <a:rPr lang="en-GB" altLang="en-US" dirty="0" err="1"/>
              <a:t>gjennomsnitt</a:t>
            </a:r>
            <a:r>
              <a:rPr lang="en-GB" altLang="en-US" dirty="0"/>
              <a:t> 4 mSv</a:t>
            </a:r>
            <a:endParaRPr lang="nb-NO" dirty="0"/>
          </a:p>
        </p:txBody>
      </p:sp>
      <p:graphicFrame>
        <p:nvGraphicFramePr>
          <p:cNvPr id="7" name="Content Placeholder 6">
            <a:extLst>
              <a:ext uri="{FF2B5EF4-FFF2-40B4-BE49-F238E27FC236}">
                <a16:creationId xmlns:a16="http://schemas.microsoft.com/office/drawing/2014/main" id="{BE202FB6-91DB-4220-85C8-F4D187CBECEE}"/>
              </a:ext>
            </a:extLst>
          </p:cNvPr>
          <p:cNvGraphicFramePr>
            <a:graphicFrameLocks noGrp="1" noChangeAspect="1"/>
          </p:cNvGraphicFramePr>
          <p:nvPr>
            <p:ph idx="1"/>
            <p:extLst>
              <p:ext uri="{D42A27DB-BD31-4B8C-83A1-F6EECF244321}">
                <p14:modId xmlns:p14="http://schemas.microsoft.com/office/powerpoint/2010/main" val="908883168"/>
              </p:ext>
            </p:extLst>
          </p:nvPr>
        </p:nvGraphicFramePr>
        <p:xfrm>
          <a:off x="838200" y="1270000"/>
          <a:ext cx="6615698" cy="4946316"/>
        </p:xfrm>
        <a:graphic>
          <a:graphicData uri="http://schemas.openxmlformats.org/presentationml/2006/ole">
            <mc:AlternateContent xmlns:mc="http://schemas.openxmlformats.org/markup-compatibility/2006">
              <mc:Choice xmlns:v="urn:schemas-microsoft-com:vml" Requires="v">
                <p:oleObj spid="_x0000_s1029" name="Chart" r:id="rId4" imgW="6115431" imgH="4572406" progId="Excel.Chart.8">
                  <p:embed/>
                </p:oleObj>
              </mc:Choice>
              <mc:Fallback>
                <p:oleObj name="Chart" r:id="rId4" imgW="6115431" imgH="4572406" progId="Excel.Chart.8">
                  <p:embed/>
                  <p:pic>
                    <p:nvPicPr>
                      <p:cNvPr id="7" name="Content Placeholder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70000"/>
                        <a:ext cx="6615698" cy="494631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0559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16582"/>
            <a:ext cx="10118558" cy="900112"/>
          </a:xfrm>
        </p:spPr>
        <p:txBody>
          <a:bodyPr>
            <a:normAutofit/>
          </a:bodyPr>
          <a:lstStyle/>
          <a:p>
            <a:r>
              <a:rPr lang="nb-NO" altLang="en-US" sz="4000" dirty="0">
                <a:solidFill>
                  <a:srgbClr val="333333"/>
                </a:solidFill>
              </a:rPr>
              <a:t>Fastmontert kontrollkilde </a:t>
            </a:r>
            <a:endParaRPr lang="en-US" altLang="en-US" sz="4000" dirty="0">
              <a:solidFill>
                <a:srgbClr val="333333"/>
              </a:solidFill>
            </a:endParaRPr>
          </a:p>
        </p:txBody>
      </p:sp>
      <p:sp>
        <p:nvSpPr>
          <p:cNvPr id="3" name="Plassholder for innhold 2"/>
          <p:cNvSpPr>
            <a:spLocks noGrp="1"/>
          </p:cNvSpPr>
          <p:nvPr>
            <p:ph idx="1"/>
          </p:nvPr>
        </p:nvSpPr>
        <p:spPr>
          <a:xfrm>
            <a:off x="838200" y="1596189"/>
            <a:ext cx="8640762" cy="5125286"/>
          </a:xfrm>
        </p:spPr>
        <p:txBody>
          <a:bodyPr>
            <a:normAutofit/>
          </a:bodyPr>
          <a:lstStyle/>
          <a:p>
            <a:r>
              <a:rPr lang="nb-NO" altLang="en-US" sz="1800" dirty="0">
                <a:solidFill>
                  <a:srgbClr val="333333"/>
                </a:solidFill>
              </a:rPr>
              <a:t>Rettet og skjermet (kollimert) strålefelt. </a:t>
            </a:r>
          </a:p>
          <a:p>
            <a:r>
              <a:rPr lang="nb-NO" altLang="en-US" sz="1800" dirty="0">
                <a:solidFill>
                  <a:srgbClr val="333333"/>
                </a:solidFill>
              </a:rPr>
              <a:t>Moderat kildestørrelse (0,5-30 </a:t>
            </a:r>
            <a:r>
              <a:rPr lang="nb-NO" altLang="en-US" sz="1800" dirty="0" err="1">
                <a:solidFill>
                  <a:srgbClr val="333333"/>
                </a:solidFill>
              </a:rPr>
              <a:t>GBq</a:t>
            </a:r>
            <a:r>
              <a:rPr lang="nb-NO" altLang="en-US" sz="1800" dirty="0">
                <a:solidFill>
                  <a:srgbClr val="333333"/>
                </a:solidFill>
              </a:rPr>
              <a:t>)</a:t>
            </a:r>
          </a:p>
          <a:p>
            <a:r>
              <a:rPr lang="nb-NO" altLang="en-US" sz="1800" dirty="0">
                <a:solidFill>
                  <a:srgbClr val="333333"/>
                </a:solidFill>
              </a:rPr>
              <a:t>Dosehastighet på </a:t>
            </a:r>
            <a:r>
              <a:rPr lang="nb-NO" altLang="en-US" sz="1800" dirty="0" err="1">
                <a:solidFill>
                  <a:srgbClr val="FF0000"/>
                </a:solidFill>
              </a:rPr>
              <a:t>ca</a:t>
            </a:r>
            <a:r>
              <a:rPr lang="nb-NO" altLang="en-US" sz="1800" dirty="0">
                <a:solidFill>
                  <a:srgbClr val="FF0000"/>
                </a:solidFill>
              </a:rPr>
              <a:t> 0,05 </a:t>
            </a:r>
            <a:r>
              <a:rPr lang="nb-NO" altLang="en-US" sz="1800" dirty="0" err="1">
                <a:solidFill>
                  <a:srgbClr val="FF0000"/>
                </a:solidFill>
              </a:rPr>
              <a:t>mSv</a:t>
            </a:r>
            <a:r>
              <a:rPr lang="nb-NO" altLang="en-US" sz="1800" dirty="0">
                <a:solidFill>
                  <a:srgbClr val="FF0000"/>
                </a:solidFill>
              </a:rPr>
              <a:t>/min </a:t>
            </a:r>
            <a:r>
              <a:rPr lang="nb-NO" altLang="en-US" sz="1800" dirty="0">
                <a:solidFill>
                  <a:srgbClr val="333333"/>
                </a:solidFill>
              </a:rPr>
              <a:t>i primærstråleretning</a:t>
            </a:r>
          </a:p>
        </p:txBody>
      </p:sp>
      <p:pic>
        <p:nvPicPr>
          <p:cNvPr id="4" name="Picture 2">
            <a:extLst>
              <a:ext uri="{FF2B5EF4-FFF2-40B4-BE49-F238E27FC236}">
                <a16:creationId xmlns:a16="http://schemas.microsoft.com/office/drawing/2014/main" id="{B36AC9B0-D7F4-464A-B3A6-E146752D0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39754"/>
            <a:ext cx="4608512" cy="3386137"/>
          </a:xfrm>
          <a:prstGeom prst="rect">
            <a:avLst/>
          </a:prstGeom>
          <a:noFill/>
          <a:ln>
            <a:noFill/>
          </a:ln>
          <a:effectLst/>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86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805949"/>
          </a:xfrm>
        </p:spPr>
        <p:txBody>
          <a:bodyPr>
            <a:normAutofit/>
          </a:bodyPr>
          <a:lstStyle/>
          <a:p>
            <a:r>
              <a:rPr lang="nb-NO" altLang="en-US" sz="4000" kern="0" dirty="0">
                <a:solidFill>
                  <a:srgbClr val="333333"/>
                </a:solidFill>
              </a:rPr>
              <a:t>Industriell radiografi</a:t>
            </a:r>
            <a:endParaRPr lang="nb-NO" sz="4000" dirty="0"/>
          </a:p>
        </p:txBody>
      </p:sp>
      <p:sp>
        <p:nvSpPr>
          <p:cNvPr id="3" name="Plassholder for innhold 2"/>
          <p:cNvSpPr>
            <a:spLocks noGrp="1"/>
          </p:cNvSpPr>
          <p:nvPr>
            <p:ph idx="1"/>
          </p:nvPr>
        </p:nvSpPr>
        <p:spPr>
          <a:xfrm>
            <a:off x="838200" y="1358900"/>
            <a:ext cx="10515600" cy="4351338"/>
          </a:xfrm>
        </p:spPr>
        <p:txBody>
          <a:bodyPr/>
          <a:lstStyle/>
          <a:p>
            <a:pPr>
              <a:buSzPct val="125000"/>
              <a:buFontTx/>
              <a:buNone/>
            </a:pPr>
            <a:r>
              <a:rPr lang="nb-NO" altLang="en-US" sz="2000" kern="0" dirty="0">
                <a:solidFill>
                  <a:srgbClr val="333333"/>
                </a:solidFill>
              </a:rPr>
              <a:t>	Store kilder (200-1500 </a:t>
            </a:r>
            <a:r>
              <a:rPr lang="nb-NO" altLang="en-US" sz="2000" kern="0" dirty="0" err="1">
                <a:solidFill>
                  <a:srgbClr val="333333"/>
                </a:solidFill>
              </a:rPr>
              <a:t>GBq</a:t>
            </a:r>
            <a:r>
              <a:rPr lang="nb-NO" altLang="en-US" sz="2000" kern="0" dirty="0">
                <a:solidFill>
                  <a:srgbClr val="333333"/>
                </a:solidFill>
              </a:rPr>
              <a:t>)</a:t>
            </a:r>
            <a:br>
              <a:rPr lang="nb-NO" altLang="en-US" sz="2000" kern="0" dirty="0">
                <a:solidFill>
                  <a:srgbClr val="333333"/>
                </a:solidFill>
              </a:rPr>
            </a:br>
            <a:r>
              <a:rPr lang="nb-NO" altLang="en-US" sz="2000" kern="0" dirty="0">
                <a:solidFill>
                  <a:srgbClr val="333333"/>
                </a:solidFill>
              </a:rPr>
              <a:t>Dosehastighet på </a:t>
            </a:r>
            <a:r>
              <a:rPr lang="nb-NO" altLang="en-US" sz="2000" kern="0" dirty="0" err="1">
                <a:solidFill>
                  <a:srgbClr val="333333"/>
                </a:solidFill>
              </a:rPr>
              <a:t>ca</a:t>
            </a:r>
            <a:r>
              <a:rPr lang="nb-NO" altLang="en-US" sz="2000" kern="0" dirty="0">
                <a:solidFill>
                  <a:srgbClr val="333333"/>
                </a:solidFill>
              </a:rPr>
              <a:t> </a:t>
            </a:r>
            <a:r>
              <a:rPr lang="nb-NO" altLang="en-US" sz="2000" kern="0" dirty="0">
                <a:solidFill>
                  <a:srgbClr val="FF0000"/>
                </a:solidFill>
              </a:rPr>
              <a:t>2 </a:t>
            </a:r>
            <a:r>
              <a:rPr lang="nb-NO" altLang="en-US" sz="2000" kern="0" dirty="0" err="1">
                <a:solidFill>
                  <a:srgbClr val="FF0000"/>
                </a:solidFill>
              </a:rPr>
              <a:t>mSv</a:t>
            </a:r>
            <a:r>
              <a:rPr lang="nb-NO" altLang="en-US" sz="2000" kern="0" dirty="0">
                <a:solidFill>
                  <a:srgbClr val="FF0000"/>
                </a:solidFill>
              </a:rPr>
              <a:t>/min </a:t>
            </a:r>
            <a:r>
              <a:rPr lang="nb-NO" altLang="en-US" sz="2000" kern="0" dirty="0">
                <a:solidFill>
                  <a:srgbClr val="333333"/>
                </a:solidFill>
              </a:rPr>
              <a:t>ved opphold på 1 meters avstand</a:t>
            </a:r>
            <a:br>
              <a:rPr lang="nb-NO" altLang="en-US" sz="2000" kern="0" dirty="0">
                <a:solidFill>
                  <a:srgbClr val="333333"/>
                </a:solidFill>
              </a:rPr>
            </a:br>
            <a:endParaRPr lang="nb-NO" sz="2000" dirty="0"/>
          </a:p>
        </p:txBody>
      </p:sp>
      <p:pic>
        <p:nvPicPr>
          <p:cNvPr id="4" name="Picture 2">
            <a:extLst>
              <a:ext uri="{FF2B5EF4-FFF2-40B4-BE49-F238E27FC236}">
                <a16:creationId xmlns:a16="http://schemas.microsoft.com/office/drawing/2014/main" id="{8900F23C-F72E-431F-947E-13B1D23CF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424" y="2284914"/>
            <a:ext cx="5205152"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25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76413" y="106770"/>
            <a:ext cx="8640762" cy="900112"/>
          </a:xfrm>
        </p:spPr>
        <p:txBody>
          <a:bodyPr>
            <a:normAutofit/>
          </a:bodyPr>
          <a:lstStyle/>
          <a:p>
            <a:r>
              <a:rPr lang="nb-NO" sz="4000" dirty="0"/>
              <a:t>Radioaktive kilder / strålevern</a:t>
            </a:r>
          </a:p>
        </p:txBody>
      </p:sp>
      <p:sp>
        <p:nvSpPr>
          <p:cNvPr id="3" name="Plassholder for innhold 2"/>
          <p:cNvSpPr>
            <a:spLocks noGrp="1"/>
          </p:cNvSpPr>
          <p:nvPr>
            <p:ph idx="1"/>
          </p:nvPr>
        </p:nvSpPr>
        <p:spPr>
          <a:xfrm>
            <a:off x="1776413" y="1072560"/>
            <a:ext cx="8640762" cy="4318000"/>
          </a:xfrm>
        </p:spPr>
        <p:txBody>
          <a:bodyPr/>
          <a:lstStyle/>
          <a:p>
            <a:pPr marL="0" indent="0">
              <a:buNone/>
            </a:pPr>
            <a:r>
              <a:rPr lang="nb-NO" sz="2000" b="1" dirty="0"/>
              <a:t>Beredskapsutstyr</a:t>
            </a:r>
          </a:p>
          <a:p>
            <a:r>
              <a:rPr lang="nb-NO" sz="2000" dirty="0"/>
              <a:t>Praktisk gjennomgang av lokalt beredskapsutstyr ombord</a:t>
            </a:r>
          </a:p>
          <a:p>
            <a:pPr marL="0" indent="0">
              <a:buNone/>
            </a:pPr>
            <a:endParaRPr lang="nb-NO"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889" y="2570097"/>
            <a:ext cx="4336368" cy="330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17459" y="5957052"/>
            <a:ext cx="4863873" cy="261610"/>
          </a:xfrm>
          <a:prstGeom prst="rect">
            <a:avLst/>
          </a:prstGeom>
        </p:spPr>
        <p:txBody>
          <a:bodyPr wrap="square">
            <a:spAutoFit/>
          </a:bodyPr>
          <a:lstStyle/>
          <a:p>
            <a:r>
              <a:rPr lang="en-US" sz="1100" dirty="0" err="1">
                <a:solidFill>
                  <a:srgbClr val="333333"/>
                </a:solidFill>
              </a:rPr>
              <a:t>Industriel</a:t>
            </a:r>
            <a:r>
              <a:rPr lang="en-US" sz="1100" dirty="0">
                <a:solidFill>
                  <a:srgbClr val="333333"/>
                </a:solidFill>
              </a:rPr>
              <a:t> </a:t>
            </a:r>
            <a:r>
              <a:rPr lang="en-US" sz="1100" dirty="0" err="1">
                <a:solidFill>
                  <a:srgbClr val="333333"/>
                </a:solidFill>
              </a:rPr>
              <a:t>radiografi</a:t>
            </a:r>
            <a:r>
              <a:rPr lang="en-US" sz="1100" dirty="0">
                <a:solidFill>
                  <a:srgbClr val="333333"/>
                </a:solidFill>
              </a:rPr>
              <a:t>. </a:t>
            </a:r>
            <a:r>
              <a:rPr lang="en-US" sz="1100" dirty="0" err="1">
                <a:solidFill>
                  <a:srgbClr val="333333"/>
                </a:solidFill>
              </a:rPr>
              <a:t>Illustrasjon</a:t>
            </a:r>
            <a:r>
              <a:rPr lang="en-US" sz="1100" dirty="0">
                <a:solidFill>
                  <a:srgbClr val="333333"/>
                </a:solidFill>
              </a:rPr>
              <a:t>: </a:t>
            </a:r>
            <a:r>
              <a:rPr lang="en-US" sz="1100" dirty="0" err="1">
                <a:solidFill>
                  <a:srgbClr val="333333"/>
                </a:solidFill>
              </a:rPr>
              <a:t>Statens</a:t>
            </a:r>
            <a:r>
              <a:rPr lang="en-US" sz="1100" dirty="0">
                <a:solidFill>
                  <a:srgbClr val="333333"/>
                </a:solidFill>
              </a:rPr>
              <a:t> </a:t>
            </a:r>
            <a:r>
              <a:rPr lang="en-US" sz="1100" dirty="0" err="1">
                <a:solidFill>
                  <a:srgbClr val="333333"/>
                </a:solidFill>
              </a:rPr>
              <a:t>strålevern</a:t>
            </a:r>
            <a:endParaRPr lang="en-US" sz="1100" dirty="0">
              <a:solidFill>
                <a:srgbClr val="333333"/>
              </a:solidFill>
            </a:endParaRPr>
          </a:p>
        </p:txBody>
      </p:sp>
    </p:spTree>
    <p:extLst>
      <p:ext uri="{BB962C8B-B14F-4D97-AF65-F5344CB8AC3E}">
        <p14:creationId xmlns:p14="http://schemas.microsoft.com/office/powerpoint/2010/main" val="28039494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708</Words>
  <Application>Microsoft Office PowerPoint</Application>
  <PresentationFormat>Widescreen</PresentationFormat>
  <Paragraphs>148</Paragraphs>
  <Slides>15</Slides>
  <Notes>7</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1</vt:i4>
      </vt:variant>
      <vt:variant>
        <vt:lpstr>Lysbildetitler</vt:lpstr>
      </vt:variant>
      <vt:variant>
        <vt:i4>15</vt:i4>
      </vt:variant>
    </vt:vector>
  </HeadingPairs>
  <TitlesOfParts>
    <vt:vector size="20" baseType="lpstr">
      <vt:lpstr>Arial</vt:lpstr>
      <vt:lpstr>Calibri</vt:lpstr>
      <vt:lpstr>Calibri Light</vt:lpstr>
      <vt:lpstr>Office-tema</vt:lpstr>
      <vt:lpstr>Chart</vt:lpstr>
      <vt:lpstr>MODULBASERT TRENING FOR SØK OG REDNINGSPERSONELL </vt:lpstr>
      <vt:lpstr>INNHOLD</vt:lpstr>
      <vt:lpstr>Radioaktivitet – begrep</vt:lpstr>
      <vt:lpstr>Radioaktive kilder/ strålevern</vt:lpstr>
      <vt:lpstr>Måleutstyr Elektronisk persondosimeter og geigerteller</vt:lpstr>
      <vt:lpstr>Årsdose i Norge i gjennomsnitt 4 mSv</vt:lpstr>
      <vt:lpstr>Fastmontert kontrollkilde </vt:lpstr>
      <vt:lpstr>Industriell radiografi</vt:lpstr>
      <vt:lpstr>Radioaktive kilder / strålevern</vt:lpstr>
      <vt:lpstr>PowerPoint-presentasjon</vt:lpstr>
      <vt:lpstr>Eksempel: Ir-192 kilde på 300 GBq.  Skadet person er 2 meter fra kilden.</vt:lpstr>
      <vt:lpstr>Melding fra Statens Strålevern </vt:lpstr>
      <vt:lpstr>Fra OM 105.09.04  Arbeid med og nær radioaktive kilder</vt:lpstr>
      <vt:lpstr>Lokalt på innretningen</vt:lpstr>
      <vt:lpstr>EVALUERING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MODULBASERT TRENING FOR MOB BÅT PERSONELL</dc:title>
  <dc:creator>Marita R Dorga</dc:creator>
  <cp:lastModifiedBy>Målfrid Rønnevik</cp:lastModifiedBy>
  <cp:revision>22</cp:revision>
  <dcterms:created xsi:type="dcterms:W3CDTF">2018-10-31T09:41:16Z</dcterms:created>
  <dcterms:modified xsi:type="dcterms:W3CDTF">2019-01-03T13:27:35Z</dcterms:modified>
</cp:coreProperties>
</file>